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6.xml" ContentType="application/vnd.openxmlformats-officedocument.themeOverr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tags/tag12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3.xml" ContentType="application/vnd.openxmlformats-officedocument.presentationml.tags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4" r:id="rId2"/>
  </p:sldMasterIdLst>
  <p:notesMasterIdLst>
    <p:notesMasterId r:id="rId33"/>
  </p:notesMasterIdLst>
  <p:handoutMasterIdLst>
    <p:handoutMasterId r:id="rId34"/>
  </p:handoutMasterIdLst>
  <p:sldIdLst>
    <p:sldId id="296" r:id="rId3"/>
    <p:sldId id="261" r:id="rId4"/>
    <p:sldId id="260" r:id="rId5"/>
    <p:sldId id="256" r:id="rId6"/>
    <p:sldId id="262" r:id="rId7"/>
    <p:sldId id="301" r:id="rId8"/>
    <p:sldId id="302" r:id="rId9"/>
    <p:sldId id="303" r:id="rId10"/>
    <p:sldId id="293" r:id="rId11"/>
    <p:sldId id="266" r:id="rId12"/>
    <p:sldId id="267" r:id="rId13"/>
    <p:sldId id="269" r:id="rId14"/>
    <p:sldId id="304" r:id="rId15"/>
    <p:sldId id="270" r:id="rId16"/>
    <p:sldId id="271" r:id="rId17"/>
    <p:sldId id="316" r:id="rId18"/>
    <p:sldId id="298" r:id="rId19"/>
    <p:sldId id="272" r:id="rId20"/>
    <p:sldId id="305" r:id="rId21"/>
    <p:sldId id="306" r:id="rId22"/>
    <p:sldId id="308" r:id="rId23"/>
    <p:sldId id="309" r:id="rId24"/>
    <p:sldId id="273" r:id="rId25"/>
    <p:sldId id="310" r:id="rId26"/>
    <p:sldId id="311" r:id="rId27"/>
    <p:sldId id="312" r:id="rId28"/>
    <p:sldId id="313" r:id="rId29"/>
    <p:sldId id="314" r:id="rId30"/>
    <p:sldId id="315" r:id="rId31"/>
    <p:sldId id="297" r:id="rId32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71C2"/>
    <a:srgbClr val="0A5E75"/>
    <a:srgbClr val="8EC5BA"/>
    <a:srgbClr val="048535"/>
    <a:srgbClr val="06AE49"/>
    <a:srgbClr val="BBDCD5"/>
    <a:srgbClr val="899516"/>
    <a:srgbClr val="0F4010"/>
    <a:srgbClr val="89B2AA"/>
    <a:srgbClr val="92BB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93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loss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885932849617816E-2"/>
          <c:y val="0.10179916682988814"/>
          <c:w val="0.9426649209264546"/>
          <c:h val="0.75165845151311583"/>
        </c:manualLayout>
      </c:layout>
      <c:lineChart>
        <c:grouping val="standard"/>
        <c:varyColors val="0"/>
        <c:ser>
          <c:idx val="0"/>
          <c:order val="0"/>
          <c:tx>
            <c:v>Generator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Sheet2!$A$2:$A$31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Sheet2!$B$2:$B$31</c:f>
              <c:numCache>
                <c:formatCode>General</c:formatCode>
                <c:ptCount val="30"/>
                <c:pt idx="0">
                  <c:v>0.56015783333333335</c:v>
                </c:pt>
                <c:pt idx="1">
                  <c:v>0.44096966666666665</c:v>
                </c:pt>
                <c:pt idx="2">
                  <c:v>0.40345266666666668</c:v>
                </c:pt>
                <c:pt idx="3">
                  <c:v>0.38621616666666664</c:v>
                </c:pt>
                <c:pt idx="4">
                  <c:v>0.37425796666666666</c:v>
                </c:pt>
                <c:pt idx="5">
                  <c:v>0.37194047222222221</c:v>
                </c:pt>
                <c:pt idx="6">
                  <c:v>0.3639844285714286</c:v>
                </c:pt>
                <c:pt idx="7">
                  <c:v>0.36154510416666669</c:v>
                </c:pt>
                <c:pt idx="8">
                  <c:v>0.3553512962962963</c:v>
                </c:pt>
                <c:pt idx="9">
                  <c:v>0.34937819999999997</c:v>
                </c:pt>
                <c:pt idx="10">
                  <c:v>0.34466287878787877</c:v>
                </c:pt>
                <c:pt idx="11">
                  <c:v>0.3431798888888889</c:v>
                </c:pt>
                <c:pt idx="12">
                  <c:v>0.34317691025641028</c:v>
                </c:pt>
                <c:pt idx="13">
                  <c:v>0.34050282142857141</c:v>
                </c:pt>
                <c:pt idx="14">
                  <c:v>0.34074075555555555</c:v>
                </c:pt>
                <c:pt idx="15">
                  <c:v>0.33900068750000001</c:v>
                </c:pt>
                <c:pt idx="16">
                  <c:v>0.33869309803921571</c:v>
                </c:pt>
                <c:pt idx="17">
                  <c:v>0.3397432222222222</c:v>
                </c:pt>
                <c:pt idx="18">
                  <c:v>0.34029193859649121</c:v>
                </c:pt>
                <c:pt idx="19">
                  <c:v>0.33997328333333332</c:v>
                </c:pt>
                <c:pt idx="20">
                  <c:v>0.33805381746031749</c:v>
                </c:pt>
                <c:pt idx="21">
                  <c:v>0.3375565606060606</c:v>
                </c:pt>
                <c:pt idx="22">
                  <c:v>0.3371018768115942</c:v>
                </c:pt>
                <c:pt idx="23">
                  <c:v>0.33650559722222223</c:v>
                </c:pt>
                <c:pt idx="24">
                  <c:v>0.33520704666666667</c:v>
                </c:pt>
                <c:pt idx="25">
                  <c:v>0.335089858974359</c:v>
                </c:pt>
                <c:pt idx="26">
                  <c:v>0.33397028395061729</c:v>
                </c:pt>
                <c:pt idx="27">
                  <c:v>0.33291075595238095</c:v>
                </c:pt>
                <c:pt idx="28">
                  <c:v>0.33241297701149425</c:v>
                </c:pt>
                <c:pt idx="29">
                  <c:v>0.33319435555555554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CF-4B6F-A23A-2B4C7FB789E8}"/>
            </c:ext>
          </c:extLst>
        </c:ser>
        <c:ser>
          <c:idx val="1"/>
          <c:order val="1"/>
          <c:tx>
            <c:v>Discriminator</c:v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Sheet2!$A$2:$A$31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Sheet2!$C$2:$C$31</c:f>
              <c:numCache>
                <c:formatCode>General</c:formatCode>
                <c:ptCount val="30"/>
                <c:pt idx="0">
                  <c:v>0.27041916666666665</c:v>
                </c:pt>
                <c:pt idx="1">
                  <c:v>0.14072633333333334</c:v>
                </c:pt>
                <c:pt idx="2">
                  <c:v>9.4110166666666675E-2</c:v>
                </c:pt>
                <c:pt idx="3">
                  <c:v>7.0692749999999999E-2</c:v>
                </c:pt>
                <c:pt idx="4">
                  <c:v>8.8638966666666666E-2</c:v>
                </c:pt>
                <c:pt idx="5">
                  <c:v>9.2340083333333337E-2</c:v>
                </c:pt>
                <c:pt idx="6">
                  <c:v>9.1598261904761905E-2</c:v>
                </c:pt>
                <c:pt idx="7">
                  <c:v>8.0631479166666672E-2</c:v>
                </c:pt>
                <c:pt idx="8">
                  <c:v>7.1764037037037043E-2</c:v>
                </c:pt>
                <c:pt idx="9">
                  <c:v>6.4636016666666671E-2</c:v>
                </c:pt>
                <c:pt idx="10">
                  <c:v>5.8790257575757579E-2</c:v>
                </c:pt>
                <c:pt idx="11">
                  <c:v>5.4359708333333333E-2</c:v>
                </c:pt>
                <c:pt idx="12">
                  <c:v>5.0337320512820513E-2</c:v>
                </c:pt>
                <c:pt idx="13">
                  <c:v>4.6847559523809527E-2</c:v>
                </c:pt>
                <c:pt idx="14">
                  <c:v>4.3737677777777775E-2</c:v>
                </c:pt>
                <c:pt idx="15">
                  <c:v>4.101991666666667E-2</c:v>
                </c:pt>
                <c:pt idx="16">
                  <c:v>3.8612294117647057E-2</c:v>
                </c:pt>
                <c:pt idx="17">
                  <c:v>3.647162037037037E-2</c:v>
                </c:pt>
                <c:pt idx="18">
                  <c:v>3.4557631578947368E-2</c:v>
                </c:pt>
                <c:pt idx="19">
                  <c:v>3.2831699999999998E-2</c:v>
                </c:pt>
                <c:pt idx="20">
                  <c:v>3.1275126984126982E-2</c:v>
                </c:pt>
                <c:pt idx="21">
                  <c:v>2.9854174242424245E-2</c:v>
                </c:pt>
                <c:pt idx="22">
                  <c:v>4.1458231884057971E-2</c:v>
                </c:pt>
                <c:pt idx="23">
                  <c:v>3.9771347222222225E-2</c:v>
                </c:pt>
                <c:pt idx="24">
                  <c:v>3.8744766666666666E-2</c:v>
                </c:pt>
                <c:pt idx="25">
                  <c:v>3.7348166666666668E-2</c:v>
                </c:pt>
                <c:pt idx="26">
                  <c:v>5.7542746913580252E-2</c:v>
                </c:pt>
                <c:pt idx="27">
                  <c:v>5.5534011904761905E-2</c:v>
                </c:pt>
                <c:pt idx="28">
                  <c:v>5.3629965517241383E-2</c:v>
                </c:pt>
                <c:pt idx="29">
                  <c:v>5.1856588888888888E-2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5CF-4B6F-A23A-2B4C7FB789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8752480"/>
        <c:axId val="1842376096"/>
      </c:lineChart>
      <c:catAx>
        <c:axId val="1838752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2376096"/>
        <c:crosses val="autoZero"/>
        <c:auto val="1"/>
        <c:lblAlgn val="ctr"/>
        <c:lblOffset val="100"/>
        <c:noMultiLvlLbl val="0"/>
      </c:catAx>
      <c:valAx>
        <c:axId val="1842376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8752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accent4">
          <a:lumMod val="50000"/>
          <a:lumOff val="5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loss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Generator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Sheet2!$A$32:$A$71</c:f>
              <c:numCache>
                <c:formatCode>General</c:formatCode>
                <c:ptCount val="40"/>
                <c:pt idx="0">
                  <c:v>31</c:v>
                </c:pt>
                <c:pt idx="1">
                  <c:v>32</c:v>
                </c:pt>
                <c:pt idx="2">
                  <c:v>33</c:v>
                </c:pt>
                <c:pt idx="3">
                  <c:v>34</c:v>
                </c:pt>
                <c:pt idx="4">
                  <c:v>35</c:v>
                </c:pt>
                <c:pt idx="5">
                  <c:v>36</c:v>
                </c:pt>
                <c:pt idx="6">
                  <c:v>37</c:v>
                </c:pt>
                <c:pt idx="7">
                  <c:v>38</c:v>
                </c:pt>
                <c:pt idx="8">
                  <c:v>39</c:v>
                </c:pt>
                <c:pt idx="9">
                  <c:v>40</c:v>
                </c:pt>
                <c:pt idx="10">
                  <c:v>41</c:v>
                </c:pt>
                <c:pt idx="11">
                  <c:v>42</c:v>
                </c:pt>
                <c:pt idx="12">
                  <c:v>43</c:v>
                </c:pt>
                <c:pt idx="13">
                  <c:v>44</c:v>
                </c:pt>
                <c:pt idx="14">
                  <c:v>45</c:v>
                </c:pt>
                <c:pt idx="15">
                  <c:v>46</c:v>
                </c:pt>
                <c:pt idx="16">
                  <c:v>47</c:v>
                </c:pt>
                <c:pt idx="17">
                  <c:v>48</c:v>
                </c:pt>
                <c:pt idx="18">
                  <c:v>49</c:v>
                </c:pt>
                <c:pt idx="19">
                  <c:v>50</c:v>
                </c:pt>
                <c:pt idx="20">
                  <c:v>51</c:v>
                </c:pt>
                <c:pt idx="21">
                  <c:v>52</c:v>
                </c:pt>
                <c:pt idx="22">
                  <c:v>53</c:v>
                </c:pt>
                <c:pt idx="23">
                  <c:v>54</c:v>
                </c:pt>
                <c:pt idx="24">
                  <c:v>55</c:v>
                </c:pt>
                <c:pt idx="25">
                  <c:v>56</c:v>
                </c:pt>
                <c:pt idx="26">
                  <c:v>57</c:v>
                </c:pt>
                <c:pt idx="27">
                  <c:v>58</c:v>
                </c:pt>
                <c:pt idx="28">
                  <c:v>59</c:v>
                </c:pt>
                <c:pt idx="29">
                  <c:v>60</c:v>
                </c:pt>
                <c:pt idx="30">
                  <c:v>61</c:v>
                </c:pt>
                <c:pt idx="31">
                  <c:v>62</c:v>
                </c:pt>
                <c:pt idx="32">
                  <c:v>63</c:v>
                </c:pt>
                <c:pt idx="33">
                  <c:v>64</c:v>
                </c:pt>
                <c:pt idx="34">
                  <c:v>65</c:v>
                </c:pt>
                <c:pt idx="35">
                  <c:v>66</c:v>
                </c:pt>
                <c:pt idx="36">
                  <c:v>67</c:v>
                </c:pt>
                <c:pt idx="37">
                  <c:v>68</c:v>
                </c:pt>
                <c:pt idx="38">
                  <c:v>69</c:v>
                </c:pt>
                <c:pt idx="39">
                  <c:v>70</c:v>
                </c:pt>
              </c:numCache>
            </c:numRef>
          </c:cat>
          <c:val>
            <c:numRef>
              <c:f>Sheet2!$B$32:$B$71</c:f>
              <c:numCache>
                <c:formatCode>General</c:formatCode>
                <c:ptCount val="40"/>
                <c:pt idx="0">
                  <c:v>0.30537616666666667</c:v>
                </c:pt>
                <c:pt idx="1">
                  <c:v>0.29873725000000001</c:v>
                </c:pt>
                <c:pt idx="2">
                  <c:v>0.30194261111111109</c:v>
                </c:pt>
                <c:pt idx="3">
                  <c:v>0.30847037500000002</c:v>
                </c:pt>
                <c:pt idx="4">
                  <c:v>0.30928260000000002</c:v>
                </c:pt>
                <c:pt idx="5">
                  <c:v>0.30242083333333336</c:v>
                </c:pt>
                <c:pt idx="6">
                  <c:v>0.29914761904761905</c:v>
                </c:pt>
                <c:pt idx="7">
                  <c:v>0.29825937499999999</c:v>
                </c:pt>
                <c:pt idx="8">
                  <c:v>0.29889961111111113</c:v>
                </c:pt>
                <c:pt idx="9">
                  <c:v>0.29904645000000002</c:v>
                </c:pt>
                <c:pt idx="10">
                  <c:v>0.30210148484848487</c:v>
                </c:pt>
                <c:pt idx="11">
                  <c:v>0.30315856944444447</c:v>
                </c:pt>
                <c:pt idx="12">
                  <c:v>0.30335628205128207</c:v>
                </c:pt>
                <c:pt idx="13">
                  <c:v>0.3059540119047619</c:v>
                </c:pt>
                <c:pt idx="14">
                  <c:v>0.30483304444444442</c:v>
                </c:pt>
                <c:pt idx="15">
                  <c:v>0.30536836458333333</c:v>
                </c:pt>
                <c:pt idx="16">
                  <c:v>0.30469145098039213</c:v>
                </c:pt>
                <c:pt idx="17">
                  <c:v>0.3050836388888889</c:v>
                </c:pt>
                <c:pt idx="18">
                  <c:v>0.30402893859649122</c:v>
                </c:pt>
                <c:pt idx="19">
                  <c:v>0.30388847499999999</c:v>
                </c:pt>
                <c:pt idx="20">
                  <c:v>0.30239633333333332</c:v>
                </c:pt>
                <c:pt idx="21">
                  <c:v>0.29336591666666667</c:v>
                </c:pt>
                <c:pt idx="22">
                  <c:v>0.30112188888888891</c:v>
                </c:pt>
                <c:pt idx="23">
                  <c:v>0.30627316666666665</c:v>
                </c:pt>
                <c:pt idx="24">
                  <c:v>0.30668333333333336</c:v>
                </c:pt>
                <c:pt idx="25">
                  <c:v>0.3060566111111111</c:v>
                </c:pt>
                <c:pt idx="26">
                  <c:v>0.30765307142857146</c:v>
                </c:pt>
                <c:pt idx="27">
                  <c:v>0.30900885416666668</c:v>
                </c:pt>
                <c:pt idx="28">
                  <c:v>0.3067071111111111</c:v>
                </c:pt>
                <c:pt idx="29">
                  <c:v>0.30721398333333333</c:v>
                </c:pt>
                <c:pt idx="30">
                  <c:v>0.30990721212121214</c:v>
                </c:pt>
                <c:pt idx="31">
                  <c:v>0.30708436111111109</c:v>
                </c:pt>
                <c:pt idx="32">
                  <c:v>0.30580814102564102</c:v>
                </c:pt>
                <c:pt idx="33">
                  <c:v>0.30660367857142856</c:v>
                </c:pt>
                <c:pt idx="34">
                  <c:v>0.30832045555555554</c:v>
                </c:pt>
                <c:pt idx="35">
                  <c:v>0.30815776041666665</c:v>
                </c:pt>
                <c:pt idx="36">
                  <c:v>0.30947081372549018</c:v>
                </c:pt>
                <c:pt idx="37">
                  <c:v>0.30939128703703705</c:v>
                </c:pt>
                <c:pt idx="38">
                  <c:v>0.3096214912280702</c:v>
                </c:pt>
                <c:pt idx="39">
                  <c:v>0.30857271666666669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CB-4E24-B29A-F092E73B93E5}"/>
            </c:ext>
          </c:extLst>
        </c:ser>
        <c:ser>
          <c:idx val="1"/>
          <c:order val="1"/>
          <c:tx>
            <c:v>Discriminator</c:v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Sheet2!$A$32:$A$71</c:f>
              <c:numCache>
                <c:formatCode>General</c:formatCode>
                <c:ptCount val="40"/>
                <c:pt idx="0">
                  <c:v>31</c:v>
                </c:pt>
                <c:pt idx="1">
                  <c:v>32</c:v>
                </c:pt>
                <c:pt idx="2">
                  <c:v>33</c:v>
                </c:pt>
                <c:pt idx="3">
                  <c:v>34</c:v>
                </c:pt>
                <c:pt idx="4">
                  <c:v>35</c:v>
                </c:pt>
                <c:pt idx="5">
                  <c:v>36</c:v>
                </c:pt>
                <c:pt idx="6">
                  <c:v>37</c:v>
                </c:pt>
                <c:pt idx="7">
                  <c:v>38</c:v>
                </c:pt>
                <c:pt idx="8">
                  <c:v>39</c:v>
                </c:pt>
                <c:pt idx="9">
                  <c:v>40</c:v>
                </c:pt>
                <c:pt idx="10">
                  <c:v>41</c:v>
                </c:pt>
                <c:pt idx="11">
                  <c:v>42</c:v>
                </c:pt>
                <c:pt idx="12">
                  <c:v>43</c:v>
                </c:pt>
                <c:pt idx="13">
                  <c:v>44</c:v>
                </c:pt>
                <c:pt idx="14">
                  <c:v>45</c:v>
                </c:pt>
                <c:pt idx="15">
                  <c:v>46</c:v>
                </c:pt>
                <c:pt idx="16">
                  <c:v>47</c:v>
                </c:pt>
                <c:pt idx="17">
                  <c:v>48</c:v>
                </c:pt>
                <c:pt idx="18">
                  <c:v>49</c:v>
                </c:pt>
                <c:pt idx="19">
                  <c:v>50</c:v>
                </c:pt>
                <c:pt idx="20">
                  <c:v>51</c:v>
                </c:pt>
                <c:pt idx="21">
                  <c:v>52</c:v>
                </c:pt>
                <c:pt idx="22">
                  <c:v>53</c:v>
                </c:pt>
                <c:pt idx="23">
                  <c:v>54</c:v>
                </c:pt>
                <c:pt idx="24">
                  <c:v>55</c:v>
                </c:pt>
                <c:pt idx="25">
                  <c:v>56</c:v>
                </c:pt>
                <c:pt idx="26">
                  <c:v>57</c:v>
                </c:pt>
                <c:pt idx="27">
                  <c:v>58</c:v>
                </c:pt>
                <c:pt idx="28">
                  <c:v>59</c:v>
                </c:pt>
                <c:pt idx="29">
                  <c:v>60</c:v>
                </c:pt>
                <c:pt idx="30">
                  <c:v>61</c:v>
                </c:pt>
                <c:pt idx="31">
                  <c:v>62</c:v>
                </c:pt>
                <c:pt idx="32">
                  <c:v>63</c:v>
                </c:pt>
                <c:pt idx="33">
                  <c:v>64</c:v>
                </c:pt>
                <c:pt idx="34">
                  <c:v>65</c:v>
                </c:pt>
                <c:pt idx="35">
                  <c:v>66</c:v>
                </c:pt>
                <c:pt idx="36">
                  <c:v>67</c:v>
                </c:pt>
                <c:pt idx="37">
                  <c:v>68</c:v>
                </c:pt>
                <c:pt idx="38">
                  <c:v>69</c:v>
                </c:pt>
                <c:pt idx="39">
                  <c:v>70</c:v>
                </c:pt>
              </c:numCache>
            </c:numRef>
          </c:cat>
          <c:val>
            <c:numRef>
              <c:f>Sheet2!$C$32:$C$71</c:f>
              <c:numCache>
                <c:formatCode>General</c:formatCode>
                <c:ptCount val="40"/>
                <c:pt idx="0">
                  <c:v>1.0590523333333333</c:v>
                </c:pt>
                <c:pt idx="1">
                  <c:v>0.87455050000000001</c:v>
                </c:pt>
                <c:pt idx="2">
                  <c:v>0.78297755555555559</c:v>
                </c:pt>
                <c:pt idx="3">
                  <c:v>0.74149450000000006</c:v>
                </c:pt>
                <c:pt idx="4">
                  <c:v>0.72872543333333328</c:v>
                </c:pt>
                <c:pt idx="5">
                  <c:v>0.71014619444444449</c:v>
                </c:pt>
                <c:pt idx="6">
                  <c:v>0.69699980952380958</c:v>
                </c:pt>
                <c:pt idx="7">
                  <c:v>0.68822643750000001</c:v>
                </c:pt>
                <c:pt idx="8">
                  <c:v>0.68218829629629629</c:v>
                </c:pt>
                <c:pt idx="9">
                  <c:v>0.67867754999999996</c:v>
                </c:pt>
                <c:pt idx="10">
                  <c:v>0.67302133333333336</c:v>
                </c:pt>
                <c:pt idx="11">
                  <c:v>0.66436490277777782</c:v>
                </c:pt>
                <c:pt idx="12">
                  <c:v>0.66052582051282049</c:v>
                </c:pt>
                <c:pt idx="13">
                  <c:v>0.65744307142857139</c:v>
                </c:pt>
                <c:pt idx="14">
                  <c:v>0.65546653333333338</c:v>
                </c:pt>
                <c:pt idx="15">
                  <c:v>0.65403875</c:v>
                </c:pt>
                <c:pt idx="16">
                  <c:v>0.65409437254901959</c:v>
                </c:pt>
                <c:pt idx="17">
                  <c:v>0.65621711111111114</c:v>
                </c:pt>
                <c:pt idx="18">
                  <c:v>0.65472682456140352</c:v>
                </c:pt>
                <c:pt idx="19">
                  <c:v>0.65402579166666663</c:v>
                </c:pt>
                <c:pt idx="20">
                  <c:v>0.59212416666666667</c:v>
                </c:pt>
                <c:pt idx="21">
                  <c:v>0.58595108333333334</c:v>
                </c:pt>
                <c:pt idx="22">
                  <c:v>0.62156261111111111</c:v>
                </c:pt>
                <c:pt idx="23">
                  <c:v>0.61862654166666664</c:v>
                </c:pt>
                <c:pt idx="24">
                  <c:v>0.62476583333333335</c:v>
                </c:pt>
                <c:pt idx="25">
                  <c:v>0.63192855555555549</c:v>
                </c:pt>
                <c:pt idx="26">
                  <c:v>0.62917633333333334</c:v>
                </c:pt>
                <c:pt idx="27">
                  <c:v>0.63077012499999996</c:v>
                </c:pt>
                <c:pt idx="28">
                  <c:v>0.62802327777777778</c:v>
                </c:pt>
                <c:pt idx="29">
                  <c:v>0.62597056666666662</c:v>
                </c:pt>
                <c:pt idx="30">
                  <c:v>0.62461871212121212</c:v>
                </c:pt>
                <c:pt idx="31">
                  <c:v>0.62122465277777783</c:v>
                </c:pt>
                <c:pt idx="32">
                  <c:v>0.62288593589743591</c:v>
                </c:pt>
                <c:pt idx="33">
                  <c:v>0.61995457142857147</c:v>
                </c:pt>
                <c:pt idx="34">
                  <c:v>0.61952918888888886</c:v>
                </c:pt>
                <c:pt idx="35">
                  <c:v>0.6130085833333333</c:v>
                </c:pt>
                <c:pt idx="36">
                  <c:v>0.61480556862745095</c:v>
                </c:pt>
                <c:pt idx="37">
                  <c:v>0.61454555555555557</c:v>
                </c:pt>
                <c:pt idx="38">
                  <c:v>0.6129966228070175</c:v>
                </c:pt>
                <c:pt idx="39">
                  <c:v>0.61152058333333337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CB-4E24-B29A-F092E73B93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22745744"/>
        <c:axId val="1802954832"/>
      </c:lineChart>
      <c:catAx>
        <c:axId val="192274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2954832"/>
        <c:crosses val="autoZero"/>
        <c:auto val="1"/>
        <c:lblAlgn val="ctr"/>
        <c:lblOffset val="100"/>
        <c:noMultiLvlLbl val="0"/>
      </c:catAx>
      <c:valAx>
        <c:axId val="1802954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274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A62AB-C10E-4A99-99A5-9EE1606CF412}" type="datetimeFigureOut">
              <a:rPr lang="zh-CN" altLang="en-US" smtClean="0"/>
              <a:t>2021/11/14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DEB3B-B050-4A06-99C6-0C37BEE145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192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包图简圆体" panose="02010601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包图简圆体" panose="02010601030101010101" pitchFamily="2" charset="-122"/>
              </a:defRPr>
            </a:lvl1pPr>
          </a:lstStyle>
          <a:p>
            <a:fld id="{7F25A8C7-CC1A-4A08-9B4B-31F43B054C7F}" type="datetimeFigureOut">
              <a:rPr lang="zh-CN" altLang="en-US" smtClean="0"/>
              <a:pPr/>
              <a:t>2021/11/14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包图简圆体" panose="02010601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包图简圆体" panose="02010601030101010101" pitchFamily="2" charset="-122"/>
              </a:defRPr>
            </a:lvl1pPr>
          </a:lstStyle>
          <a:p>
            <a:fld id="{F9E1B693-632D-4080-9CF6-EA28B66DC80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2265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包图简圆体" panose="02010601030101010101" pitchFamily="2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包图简圆体" panose="02010601030101010101" pitchFamily="2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包图简圆体" panose="02010601030101010101" pitchFamily="2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包图简圆体" panose="02010601030101010101" pitchFamily="2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包图简圆体" panose="02010601030101010101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r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172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114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187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490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748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797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47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648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r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4542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296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070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r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282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003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710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r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r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4241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755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931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680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6509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390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r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rPr>
              <a:t>30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105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r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261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706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514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503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r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2021/11/14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852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2021/11/14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029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2021/11/14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031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325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3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0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2021/11/14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372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2021/11/14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50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2021/11/14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957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2021/11/14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31379" y="6739570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415837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包图简圆体" panose="02010601030101010101" pitchFamily="2" charset="-122"/>
                <a:ea typeface="包图简圆体" panose="02010601030101010101" pitchFamily="2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2021/11/14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包图简圆体" panose="02010601030101010101" pitchFamily="2" charset="-122"/>
                <a:ea typeface="包图简圆体" panose="02010601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包图简圆体" panose="02010601030101010101" pitchFamily="2" charset="-122"/>
                <a:ea typeface="包图简圆体" panose="02010601030101010101" pitchFamily="2" charset="-122"/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包图简圆体" panose="02010601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8" r:id="rId4"/>
    <p:sldLayoutId id="2147483657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包图简圆体" panose="02010601030101010101" pitchFamily="2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352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29.png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4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1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2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.xml"/><Relationship Id="rId1" Type="http://schemas.openxmlformats.org/officeDocument/2006/relationships/themeOverride" Target="../theme/themeOverride8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23432" y="2123569"/>
            <a:ext cx="791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		SRGAN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学习与实践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657146" y="4069610"/>
            <a:ext cx="1847215" cy="438150"/>
          </a:xfrm>
          <a:prstGeom prst="roundRect">
            <a:avLst/>
          </a:prstGeom>
          <a:solidFill>
            <a:srgbClr val="0A5E75"/>
          </a:solidFill>
          <a:ln>
            <a:noFill/>
          </a:ln>
          <a:effectLst>
            <a:outerShdw blurRad="165100" dist="1524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772928" y="4185179"/>
            <a:ext cx="173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汇报人：</a:t>
            </a: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09019203</a:t>
            </a: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汪跃阳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764210" y="3275111"/>
            <a:ext cx="5633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超分辨率对抗神经网络</a:t>
            </a:r>
            <a:endParaRPr sz="1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0244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E1B49162-1191-4DE2-AA17-40FA0F8D0907}"/>
              </a:ext>
            </a:extLst>
          </p:cNvPr>
          <p:cNvGrpSpPr/>
          <p:nvPr/>
        </p:nvGrpSpPr>
        <p:grpSpPr>
          <a:xfrm>
            <a:off x="3952874" y="528955"/>
            <a:ext cx="3997325" cy="368300"/>
            <a:chOff x="6292" y="188"/>
            <a:chExt cx="6295" cy="580"/>
          </a:xfrm>
        </p:grpSpPr>
        <p:sp>
          <p:nvSpPr>
            <p:cNvPr id="41" name="同心圆 11">
              <a:extLst>
                <a:ext uri="{FF2B5EF4-FFF2-40B4-BE49-F238E27FC236}">
                  <a16:creationId xmlns:a16="http://schemas.microsoft.com/office/drawing/2014/main" id="{0C2C7E0E-8046-4860-9952-597855CFC021}"/>
                </a:ext>
              </a:extLst>
            </p:cNvPr>
            <p:cNvSpPr/>
            <p:nvPr/>
          </p:nvSpPr>
          <p:spPr>
            <a:xfrm>
              <a:off x="6292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2" name="同心圆 12">
              <a:extLst>
                <a:ext uri="{FF2B5EF4-FFF2-40B4-BE49-F238E27FC236}">
                  <a16:creationId xmlns:a16="http://schemas.microsoft.com/office/drawing/2014/main" id="{4E66353F-966F-4784-950D-378151F96D29}"/>
                </a:ext>
              </a:extLst>
            </p:cNvPr>
            <p:cNvSpPr/>
            <p:nvPr/>
          </p:nvSpPr>
          <p:spPr>
            <a:xfrm>
              <a:off x="6906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3" name="同心圆 13">
              <a:extLst>
                <a:ext uri="{FF2B5EF4-FFF2-40B4-BE49-F238E27FC236}">
                  <a16:creationId xmlns:a16="http://schemas.microsoft.com/office/drawing/2014/main" id="{F28F382F-37D2-4121-9CA9-3D21EAEB0917}"/>
                </a:ext>
              </a:extLst>
            </p:cNvPr>
            <p:cNvSpPr/>
            <p:nvPr/>
          </p:nvSpPr>
          <p:spPr>
            <a:xfrm>
              <a:off x="11658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4" name="同心圆 14">
              <a:extLst>
                <a:ext uri="{FF2B5EF4-FFF2-40B4-BE49-F238E27FC236}">
                  <a16:creationId xmlns:a16="http://schemas.microsoft.com/office/drawing/2014/main" id="{E4F1C5FC-77C9-40B0-8D1F-3B2A4AA712AA}"/>
                </a:ext>
              </a:extLst>
            </p:cNvPr>
            <p:cNvSpPr/>
            <p:nvPr/>
          </p:nvSpPr>
          <p:spPr>
            <a:xfrm>
              <a:off x="12269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7002081-E409-4584-B181-A9EAC857BC70}"/>
                </a:ext>
              </a:extLst>
            </p:cNvPr>
            <p:cNvSpPr txBox="1"/>
            <p:nvPr/>
          </p:nvSpPr>
          <p:spPr>
            <a:xfrm>
              <a:off x="7634" y="188"/>
              <a:ext cx="34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一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数据集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DA75070-43FA-4882-9375-AE6AFB301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695" y="970791"/>
            <a:ext cx="6902211" cy="15900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185373-34C3-4D0F-B242-60A1F5399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6743" y="2639591"/>
            <a:ext cx="5468113" cy="16575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5DC9294-5AB5-471E-93F1-E3DAB73D5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240" y="4337298"/>
            <a:ext cx="6319501" cy="20494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>
            <a:extLst>
              <a:ext uri="{FF2B5EF4-FFF2-40B4-BE49-F238E27FC236}">
                <a16:creationId xmlns:a16="http://schemas.microsoft.com/office/drawing/2014/main" id="{C090A4B0-B0D7-4CDF-8884-C741F4217153}"/>
              </a:ext>
            </a:extLst>
          </p:cNvPr>
          <p:cNvGrpSpPr/>
          <p:nvPr/>
        </p:nvGrpSpPr>
        <p:grpSpPr>
          <a:xfrm>
            <a:off x="3952874" y="528955"/>
            <a:ext cx="3997325" cy="368300"/>
            <a:chOff x="6292" y="188"/>
            <a:chExt cx="6295" cy="580"/>
          </a:xfrm>
        </p:grpSpPr>
        <p:sp>
          <p:nvSpPr>
            <p:cNvPr id="73" name="同心圆 11">
              <a:extLst>
                <a:ext uri="{FF2B5EF4-FFF2-40B4-BE49-F238E27FC236}">
                  <a16:creationId xmlns:a16="http://schemas.microsoft.com/office/drawing/2014/main" id="{CB757CC8-207C-4676-A9F9-95D6F483F37B}"/>
                </a:ext>
              </a:extLst>
            </p:cNvPr>
            <p:cNvSpPr/>
            <p:nvPr/>
          </p:nvSpPr>
          <p:spPr>
            <a:xfrm>
              <a:off x="6292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4" name="同心圆 12">
              <a:extLst>
                <a:ext uri="{FF2B5EF4-FFF2-40B4-BE49-F238E27FC236}">
                  <a16:creationId xmlns:a16="http://schemas.microsoft.com/office/drawing/2014/main" id="{9086A404-4617-42C6-AFB5-F91247B9B8B6}"/>
                </a:ext>
              </a:extLst>
            </p:cNvPr>
            <p:cNvSpPr/>
            <p:nvPr/>
          </p:nvSpPr>
          <p:spPr>
            <a:xfrm>
              <a:off x="6906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5" name="同心圆 13">
              <a:extLst>
                <a:ext uri="{FF2B5EF4-FFF2-40B4-BE49-F238E27FC236}">
                  <a16:creationId xmlns:a16="http://schemas.microsoft.com/office/drawing/2014/main" id="{8BA02D9B-7704-43A8-AAD9-6052A1B94037}"/>
                </a:ext>
              </a:extLst>
            </p:cNvPr>
            <p:cNvSpPr/>
            <p:nvPr/>
          </p:nvSpPr>
          <p:spPr>
            <a:xfrm>
              <a:off x="11658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6" name="同心圆 14">
              <a:extLst>
                <a:ext uri="{FF2B5EF4-FFF2-40B4-BE49-F238E27FC236}">
                  <a16:creationId xmlns:a16="http://schemas.microsoft.com/office/drawing/2014/main" id="{00346714-80D2-4D67-94B7-B72FE7E955E5}"/>
                </a:ext>
              </a:extLst>
            </p:cNvPr>
            <p:cNvSpPr/>
            <p:nvPr/>
          </p:nvSpPr>
          <p:spPr>
            <a:xfrm>
              <a:off x="12269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BD37B27A-5930-426D-BF48-0A1DB796A87F}"/>
                </a:ext>
              </a:extLst>
            </p:cNvPr>
            <p:cNvSpPr txBox="1"/>
            <p:nvPr/>
          </p:nvSpPr>
          <p:spPr>
            <a:xfrm>
              <a:off x="7634" y="188"/>
              <a:ext cx="34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图片预处理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 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29A4021-BADF-42DA-B345-1CAD43EBF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176" y="2774010"/>
            <a:ext cx="3715268" cy="14575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0AE40C2-9301-4C20-8110-3C63931CC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650" y="4550066"/>
            <a:ext cx="6687483" cy="12860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282769-84A0-4B64-9E72-62C55610E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017" y="1107617"/>
            <a:ext cx="6525536" cy="1200318"/>
          </a:xfrm>
          <a:prstGeom prst="rect">
            <a:avLst/>
          </a:prstGeom>
        </p:spPr>
      </p:pic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C81AD935-8906-4427-9148-048318706A09}"/>
              </a:ext>
            </a:extLst>
          </p:cNvPr>
          <p:cNvCxnSpPr>
            <a:endCxn id="4" idx="2"/>
          </p:cNvCxnSpPr>
          <p:nvPr/>
        </p:nvCxnSpPr>
        <p:spPr>
          <a:xfrm flipV="1">
            <a:off x="4699445" y="2307934"/>
            <a:ext cx="3380353" cy="640080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2495CE9B-DB4C-4717-9E33-C5B5B4AE09B0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4699444" y="4043082"/>
            <a:ext cx="3523948" cy="506984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DAD1ED7-DF8B-4895-823F-4E7272A95BCD}"/>
              </a:ext>
            </a:extLst>
          </p:cNvPr>
          <p:cNvSpPr/>
          <p:nvPr/>
        </p:nvSpPr>
        <p:spPr>
          <a:xfrm>
            <a:off x="5635889" y="4106478"/>
            <a:ext cx="1526912" cy="380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低分辨率</a:t>
            </a:r>
            <a:endParaRPr 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8D86E01-63CA-48EF-95C7-780F69BE83BD}"/>
              </a:ext>
            </a:extLst>
          </p:cNvPr>
          <p:cNvSpPr/>
          <p:nvPr/>
        </p:nvSpPr>
        <p:spPr>
          <a:xfrm>
            <a:off x="5635889" y="2434079"/>
            <a:ext cx="1526912" cy="4125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高分辨率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7BD1612F-DA48-49F7-900C-55B8A43CE886}"/>
              </a:ext>
            </a:extLst>
          </p:cNvPr>
          <p:cNvGrpSpPr/>
          <p:nvPr/>
        </p:nvGrpSpPr>
        <p:grpSpPr>
          <a:xfrm>
            <a:off x="3952874" y="528955"/>
            <a:ext cx="3997325" cy="369570"/>
            <a:chOff x="6292" y="188"/>
            <a:chExt cx="6295" cy="582"/>
          </a:xfrm>
        </p:grpSpPr>
        <p:sp>
          <p:nvSpPr>
            <p:cNvPr id="58" name="同心圆 11">
              <a:extLst>
                <a:ext uri="{FF2B5EF4-FFF2-40B4-BE49-F238E27FC236}">
                  <a16:creationId xmlns:a16="http://schemas.microsoft.com/office/drawing/2014/main" id="{F1ABCAC2-3C63-43DA-B216-70E3DECA09A7}"/>
                </a:ext>
              </a:extLst>
            </p:cNvPr>
            <p:cNvSpPr/>
            <p:nvPr/>
          </p:nvSpPr>
          <p:spPr>
            <a:xfrm>
              <a:off x="6292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9" name="同心圆 12">
              <a:extLst>
                <a:ext uri="{FF2B5EF4-FFF2-40B4-BE49-F238E27FC236}">
                  <a16:creationId xmlns:a16="http://schemas.microsoft.com/office/drawing/2014/main" id="{7AD59CA2-680E-4879-9260-065FBE235F3B}"/>
                </a:ext>
              </a:extLst>
            </p:cNvPr>
            <p:cNvSpPr/>
            <p:nvPr/>
          </p:nvSpPr>
          <p:spPr>
            <a:xfrm>
              <a:off x="6906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0" name="同心圆 13">
              <a:extLst>
                <a:ext uri="{FF2B5EF4-FFF2-40B4-BE49-F238E27FC236}">
                  <a16:creationId xmlns:a16="http://schemas.microsoft.com/office/drawing/2014/main" id="{43AFA4E1-11D3-4EC5-A0E9-ED3FC92A0794}"/>
                </a:ext>
              </a:extLst>
            </p:cNvPr>
            <p:cNvSpPr/>
            <p:nvPr/>
          </p:nvSpPr>
          <p:spPr>
            <a:xfrm>
              <a:off x="11658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1" name="同心圆 14">
              <a:extLst>
                <a:ext uri="{FF2B5EF4-FFF2-40B4-BE49-F238E27FC236}">
                  <a16:creationId xmlns:a16="http://schemas.microsoft.com/office/drawing/2014/main" id="{006E711A-08CC-4B7C-AE7D-EFF137D99D9A}"/>
                </a:ext>
              </a:extLst>
            </p:cNvPr>
            <p:cNvSpPr/>
            <p:nvPr/>
          </p:nvSpPr>
          <p:spPr>
            <a:xfrm>
              <a:off x="12269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9EA48EC-604E-40DF-A9B3-FE71CCF56734}"/>
                </a:ext>
              </a:extLst>
            </p:cNvPr>
            <p:cNvSpPr txBox="1"/>
            <p:nvPr/>
          </p:nvSpPr>
          <p:spPr>
            <a:xfrm>
              <a:off x="7634" y="188"/>
              <a:ext cx="3477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三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 SRGAN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网络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AF0A42E-81F0-4D76-AE2D-3D3F971D5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660" y="1254465"/>
            <a:ext cx="5973009" cy="4763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57A036-51A6-4AF1-AAE1-920988D97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343" y="1851285"/>
            <a:ext cx="2753109" cy="2086266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5C9544-37CD-4FDC-B757-F97D1B0F5B53}"/>
              </a:ext>
            </a:extLst>
          </p:cNvPr>
          <p:cNvSpPr/>
          <p:nvPr/>
        </p:nvSpPr>
        <p:spPr>
          <a:xfrm>
            <a:off x="1066800" y="1219200"/>
            <a:ext cx="2031389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Generator: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291879-29B0-4BED-8E64-EECB6F64E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2660" y="4390342"/>
            <a:ext cx="7154273" cy="1752845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B55A1D0B-DBEB-4423-87E0-B25CC87A061C}"/>
              </a:ext>
            </a:extLst>
          </p:cNvPr>
          <p:cNvSpPr/>
          <p:nvPr/>
        </p:nvSpPr>
        <p:spPr>
          <a:xfrm>
            <a:off x="1066800" y="4022789"/>
            <a:ext cx="2031389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VGG</a:t>
            </a:r>
            <a:r>
              <a:rPr lang="zh-CN" altLang="en-US" dirty="0"/>
              <a:t>网络：</a:t>
            </a:r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5638B11-A619-4FCC-A4D3-33844F271B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6736" y="1985990"/>
            <a:ext cx="5853741" cy="1664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7BD1612F-DA48-49F7-900C-55B8A43CE886}"/>
              </a:ext>
            </a:extLst>
          </p:cNvPr>
          <p:cNvGrpSpPr/>
          <p:nvPr/>
        </p:nvGrpSpPr>
        <p:grpSpPr>
          <a:xfrm>
            <a:off x="3952874" y="528955"/>
            <a:ext cx="3997325" cy="369570"/>
            <a:chOff x="6292" y="188"/>
            <a:chExt cx="6295" cy="582"/>
          </a:xfrm>
        </p:grpSpPr>
        <p:sp>
          <p:nvSpPr>
            <p:cNvPr id="58" name="同心圆 11">
              <a:extLst>
                <a:ext uri="{FF2B5EF4-FFF2-40B4-BE49-F238E27FC236}">
                  <a16:creationId xmlns:a16="http://schemas.microsoft.com/office/drawing/2014/main" id="{F1ABCAC2-3C63-43DA-B216-70E3DECA09A7}"/>
                </a:ext>
              </a:extLst>
            </p:cNvPr>
            <p:cNvSpPr/>
            <p:nvPr/>
          </p:nvSpPr>
          <p:spPr>
            <a:xfrm>
              <a:off x="6292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9" name="同心圆 12">
              <a:extLst>
                <a:ext uri="{FF2B5EF4-FFF2-40B4-BE49-F238E27FC236}">
                  <a16:creationId xmlns:a16="http://schemas.microsoft.com/office/drawing/2014/main" id="{7AD59CA2-680E-4879-9260-065FBE235F3B}"/>
                </a:ext>
              </a:extLst>
            </p:cNvPr>
            <p:cNvSpPr/>
            <p:nvPr/>
          </p:nvSpPr>
          <p:spPr>
            <a:xfrm>
              <a:off x="6906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0" name="同心圆 13">
              <a:extLst>
                <a:ext uri="{FF2B5EF4-FFF2-40B4-BE49-F238E27FC236}">
                  <a16:creationId xmlns:a16="http://schemas.microsoft.com/office/drawing/2014/main" id="{43AFA4E1-11D3-4EC5-A0E9-ED3FC92A0794}"/>
                </a:ext>
              </a:extLst>
            </p:cNvPr>
            <p:cNvSpPr/>
            <p:nvPr/>
          </p:nvSpPr>
          <p:spPr>
            <a:xfrm>
              <a:off x="11658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1" name="同心圆 14">
              <a:extLst>
                <a:ext uri="{FF2B5EF4-FFF2-40B4-BE49-F238E27FC236}">
                  <a16:creationId xmlns:a16="http://schemas.microsoft.com/office/drawing/2014/main" id="{006E711A-08CC-4B7C-AE7D-EFF137D99D9A}"/>
                </a:ext>
              </a:extLst>
            </p:cNvPr>
            <p:cNvSpPr/>
            <p:nvPr/>
          </p:nvSpPr>
          <p:spPr>
            <a:xfrm>
              <a:off x="12269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9EA48EC-604E-40DF-A9B3-FE71CCF56734}"/>
                </a:ext>
              </a:extLst>
            </p:cNvPr>
            <p:cNvSpPr txBox="1"/>
            <p:nvPr/>
          </p:nvSpPr>
          <p:spPr>
            <a:xfrm>
              <a:off x="7634" y="188"/>
              <a:ext cx="3477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三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 SRGAN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网络</a:t>
              </a:r>
            </a:p>
          </p:txBody>
        </p: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39DF9F2-9411-47C4-97F3-0583FF75B22C}"/>
              </a:ext>
            </a:extLst>
          </p:cNvPr>
          <p:cNvSpPr/>
          <p:nvPr/>
        </p:nvSpPr>
        <p:spPr>
          <a:xfrm>
            <a:off x="923365" y="3151094"/>
            <a:ext cx="1963271" cy="555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Discriminator: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1F3D47-4781-4FA8-8B6E-7E3116851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580" y="4499503"/>
            <a:ext cx="8021972" cy="18564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383B8C-DF33-42CB-A15C-91BCB1832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736" y="1248906"/>
            <a:ext cx="4228711" cy="29376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FA2746-214B-4253-BE40-02FA8EFEF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7691" y="990621"/>
            <a:ext cx="3171178" cy="335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72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B488D366-961C-4A81-A61E-1675465FCE41}"/>
              </a:ext>
            </a:extLst>
          </p:cNvPr>
          <p:cNvGrpSpPr/>
          <p:nvPr/>
        </p:nvGrpSpPr>
        <p:grpSpPr>
          <a:xfrm>
            <a:off x="3952874" y="528955"/>
            <a:ext cx="3997325" cy="369570"/>
            <a:chOff x="6292" y="188"/>
            <a:chExt cx="6295" cy="582"/>
          </a:xfrm>
        </p:grpSpPr>
        <p:sp>
          <p:nvSpPr>
            <p:cNvPr id="45" name="同心圆 11">
              <a:extLst>
                <a:ext uri="{FF2B5EF4-FFF2-40B4-BE49-F238E27FC236}">
                  <a16:creationId xmlns:a16="http://schemas.microsoft.com/office/drawing/2014/main" id="{43E02009-1AAE-4851-81B8-20E02A95FE32}"/>
                </a:ext>
              </a:extLst>
            </p:cNvPr>
            <p:cNvSpPr/>
            <p:nvPr/>
          </p:nvSpPr>
          <p:spPr>
            <a:xfrm>
              <a:off x="6292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6" name="同心圆 12">
              <a:extLst>
                <a:ext uri="{FF2B5EF4-FFF2-40B4-BE49-F238E27FC236}">
                  <a16:creationId xmlns:a16="http://schemas.microsoft.com/office/drawing/2014/main" id="{E15CCE4D-012A-4048-A077-8D62A7A81903}"/>
                </a:ext>
              </a:extLst>
            </p:cNvPr>
            <p:cNvSpPr/>
            <p:nvPr/>
          </p:nvSpPr>
          <p:spPr>
            <a:xfrm>
              <a:off x="6906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7" name="同心圆 13">
              <a:extLst>
                <a:ext uri="{FF2B5EF4-FFF2-40B4-BE49-F238E27FC236}">
                  <a16:creationId xmlns:a16="http://schemas.microsoft.com/office/drawing/2014/main" id="{CFE5E47A-B62C-4E90-9937-8477FD5374DD}"/>
                </a:ext>
              </a:extLst>
            </p:cNvPr>
            <p:cNvSpPr/>
            <p:nvPr/>
          </p:nvSpPr>
          <p:spPr>
            <a:xfrm>
              <a:off x="11658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8" name="同心圆 14">
              <a:extLst>
                <a:ext uri="{FF2B5EF4-FFF2-40B4-BE49-F238E27FC236}">
                  <a16:creationId xmlns:a16="http://schemas.microsoft.com/office/drawing/2014/main" id="{712D4FEA-FE0E-4072-A466-C12A2C039670}"/>
                </a:ext>
              </a:extLst>
            </p:cNvPr>
            <p:cNvSpPr/>
            <p:nvPr/>
          </p:nvSpPr>
          <p:spPr>
            <a:xfrm>
              <a:off x="12269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18FAB84-5E06-47C3-9657-2BC16C2D44FA}"/>
                </a:ext>
              </a:extLst>
            </p:cNvPr>
            <p:cNvSpPr txBox="1"/>
            <p:nvPr/>
          </p:nvSpPr>
          <p:spPr>
            <a:xfrm>
              <a:off x="7634" y="188"/>
              <a:ext cx="373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四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损失函数与优化器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A4B44B4-D194-4028-8553-331865545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389" y="3665682"/>
            <a:ext cx="8487960" cy="21529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C2F384F-F91F-418D-BAE7-8AC9296B3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734" y="1001536"/>
            <a:ext cx="4172532" cy="12479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8C096C0-E207-4F15-9BDF-D74F39569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2776" y="2529368"/>
            <a:ext cx="3172268" cy="80973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B40490B-7CFE-485A-B942-3DB8428240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050" y="2529368"/>
            <a:ext cx="6078432" cy="7639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D726A002-CF6B-46B5-87E3-A4267FF12BB5}"/>
              </a:ext>
            </a:extLst>
          </p:cNvPr>
          <p:cNvGrpSpPr/>
          <p:nvPr/>
        </p:nvGrpSpPr>
        <p:grpSpPr>
          <a:xfrm>
            <a:off x="3952874" y="528955"/>
            <a:ext cx="3997325" cy="369570"/>
            <a:chOff x="6292" y="188"/>
            <a:chExt cx="6295" cy="582"/>
          </a:xfrm>
        </p:grpSpPr>
        <p:sp>
          <p:nvSpPr>
            <p:cNvPr id="28" name="同心圆 11">
              <a:extLst>
                <a:ext uri="{FF2B5EF4-FFF2-40B4-BE49-F238E27FC236}">
                  <a16:creationId xmlns:a16="http://schemas.microsoft.com/office/drawing/2014/main" id="{5DEB5798-E9D8-42F3-9855-C9E76B09DE4E}"/>
                </a:ext>
              </a:extLst>
            </p:cNvPr>
            <p:cNvSpPr/>
            <p:nvPr/>
          </p:nvSpPr>
          <p:spPr>
            <a:xfrm>
              <a:off x="6292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同心圆 12">
              <a:extLst>
                <a:ext uri="{FF2B5EF4-FFF2-40B4-BE49-F238E27FC236}">
                  <a16:creationId xmlns:a16="http://schemas.microsoft.com/office/drawing/2014/main" id="{998FDFE1-D229-4FC8-A322-E7E089205AFE}"/>
                </a:ext>
              </a:extLst>
            </p:cNvPr>
            <p:cNvSpPr/>
            <p:nvPr/>
          </p:nvSpPr>
          <p:spPr>
            <a:xfrm>
              <a:off x="6906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0" name="同心圆 13">
              <a:extLst>
                <a:ext uri="{FF2B5EF4-FFF2-40B4-BE49-F238E27FC236}">
                  <a16:creationId xmlns:a16="http://schemas.microsoft.com/office/drawing/2014/main" id="{34D50AB9-5E79-4B90-971F-71B35236C03D}"/>
                </a:ext>
              </a:extLst>
            </p:cNvPr>
            <p:cNvSpPr/>
            <p:nvPr/>
          </p:nvSpPr>
          <p:spPr>
            <a:xfrm>
              <a:off x="11658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同心圆 14">
              <a:extLst>
                <a:ext uri="{FF2B5EF4-FFF2-40B4-BE49-F238E27FC236}">
                  <a16:creationId xmlns:a16="http://schemas.microsoft.com/office/drawing/2014/main" id="{8EEF6B8D-4BE9-4D24-AC0B-709B9C8B3BC8}"/>
                </a:ext>
              </a:extLst>
            </p:cNvPr>
            <p:cNvSpPr/>
            <p:nvPr/>
          </p:nvSpPr>
          <p:spPr>
            <a:xfrm>
              <a:off x="12269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4ACA029-6534-4973-ABB6-784C9E353F9E}"/>
                </a:ext>
              </a:extLst>
            </p:cNvPr>
            <p:cNvSpPr txBox="1"/>
            <p:nvPr/>
          </p:nvSpPr>
          <p:spPr>
            <a:xfrm>
              <a:off x="7634" y="188"/>
              <a:ext cx="373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五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训练</a:t>
              </a:r>
            </a:p>
          </p:txBody>
        </p:sp>
      </p:grp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850D6D11-9AF9-463D-B5C8-7B7AE269D6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0107816"/>
              </p:ext>
            </p:extLst>
          </p:nvPr>
        </p:nvGraphicFramePr>
        <p:xfrm>
          <a:off x="2033261" y="1099203"/>
          <a:ext cx="7912750" cy="4659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D726A002-CF6B-46B5-87E3-A4267FF12BB5}"/>
              </a:ext>
            </a:extLst>
          </p:cNvPr>
          <p:cNvGrpSpPr/>
          <p:nvPr/>
        </p:nvGrpSpPr>
        <p:grpSpPr>
          <a:xfrm>
            <a:off x="3952874" y="528955"/>
            <a:ext cx="3997325" cy="369570"/>
            <a:chOff x="6292" y="188"/>
            <a:chExt cx="6295" cy="582"/>
          </a:xfrm>
        </p:grpSpPr>
        <p:sp>
          <p:nvSpPr>
            <p:cNvPr id="28" name="同心圆 11">
              <a:extLst>
                <a:ext uri="{FF2B5EF4-FFF2-40B4-BE49-F238E27FC236}">
                  <a16:creationId xmlns:a16="http://schemas.microsoft.com/office/drawing/2014/main" id="{5DEB5798-E9D8-42F3-9855-C9E76B09DE4E}"/>
                </a:ext>
              </a:extLst>
            </p:cNvPr>
            <p:cNvSpPr/>
            <p:nvPr/>
          </p:nvSpPr>
          <p:spPr>
            <a:xfrm>
              <a:off x="6292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同心圆 12">
              <a:extLst>
                <a:ext uri="{FF2B5EF4-FFF2-40B4-BE49-F238E27FC236}">
                  <a16:creationId xmlns:a16="http://schemas.microsoft.com/office/drawing/2014/main" id="{998FDFE1-D229-4FC8-A322-E7E089205AFE}"/>
                </a:ext>
              </a:extLst>
            </p:cNvPr>
            <p:cNvSpPr/>
            <p:nvPr/>
          </p:nvSpPr>
          <p:spPr>
            <a:xfrm>
              <a:off x="6906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0" name="同心圆 13">
              <a:extLst>
                <a:ext uri="{FF2B5EF4-FFF2-40B4-BE49-F238E27FC236}">
                  <a16:creationId xmlns:a16="http://schemas.microsoft.com/office/drawing/2014/main" id="{34D50AB9-5E79-4B90-971F-71B35236C03D}"/>
                </a:ext>
              </a:extLst>
            </p:cNvPr>
            <p:cNvSpPr/>
            <p:nvPr/>
          </p:nvSpPr>
          <p:spPr>
            <a:xfrm>
              <a:off x="11658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同心圆 14">
              <a:extLst>
                <a:ext uri="{FF2B5EF4-FFF2-40B4-BE49-F238E27FC236}">
                  <a16:creationId xmlns:a16="http://schemas.microsoft.com/office/drawing/2014/main" id="{8EEF6B8D-4BE9-4D24-AC0B-709B9C8B3BC8}"/>
                </a:ext>
              </a:extLst>
            </p:cNvPr>
            <p:cNvSpPr/>
            <p:nvPr/>
          </p:nvSpPr>
          <p:spPr>
            <a:xfrm>
              <a:off x="12269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4ACA029-6534-4973-ABB6-784C9E353F9E}"/>
                </a:ext>
              </a:extLst>
            </p:cNvPr>
            <p:cNvSpPr txBox="1"/>
            <p:nvPr/>
          </p:nvSpPr>
          <p:spPr>
            <a:xfrm>
              <a:off x="7634" y="188"/>
              <a:ext cx="373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五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训练</a:t>
              </a:r>
            </a:p>
          </p:txBody>
        </p:sp>
      </p:grp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EDB94672-56E1-4769-B280-AE2B7261B6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9188553"/>
              </p:ext>
            </p:extLst>
          </p:nvPr>
        </p:nvGraphicFramePr>
        <p:xfrm>
          <a:off x="2014537" y="1416564"/>
          <a:ext cx="8162925" cy="3881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37338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同心圆 34"/>
          <p:cNvSpPr/>
          <p:nvPr/>
        </p:nvSpPr>
        <p:spPr>
          <a:xfrm>
            <a:off x="5908675" y="1731010"/>
            <a:ext cx="375920" cy="38227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同心圆 35"/>
          <p:cNvSpPr/>
          <p:nvPr/>
        </p:nvSpPr>
        <p:spPr>
          <a:xfrm>
            <a:off x="6490335" y="1793240"/>
            <a:ext cx="273050" cy="27305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7" name="同心圆 36"/>
          <p:cNvSpPr/>
          <p:nvPr/>
        </p:nvSpPr>
        <p:spPr>
          <a:xfrm>
            <a:off x="5419725" y="1793240"/>
            <a:ext cx="273050" cy="27305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84930" y="3747957"/>
            <a:ext cx="4542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对比评估</a:t>
            </a:r>
          </a:p>
        </p:txBody>
      </p:sp>
      <p:sp>
        <p:nvSpPr>
          <p:cNvPr id="40" name="矩形 39"/>
          <p:cNvSpPr/>
          <p:nvPr/>
        </p:nvSpPr>
        <p:spPr>
          <a:xfrm>
            <a:off x="4949825" y="2626360"/>
            <a:ext cx="2292350" cy="7289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PART.3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13479" y="6235389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8442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DBB087-4864-4B3C-9BD4-F123BDFF2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28" y="477370"/>
            <a:ext cx="4427444" cy="59032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4D7AA6-7CCE-4B23-92CC-E5DDA31C9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611" y="477372"/>
            <a:ext cx="4427443" cy="590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80B18E0-0696-4281-996E-C7EE3F8F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86" y="503516"/>
            <a:ext cx="4388225" cy="58509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BA4A51-5CCE-4054-9B99-43D679B61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3515"/>
            <a:ext cx="4388225" cy="585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5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387975" y="576898"/>
            <a:ext cx="20269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1450975" y="1678305"/>
            <a:ext cx="4544060" cy="1383030"/>
            <a:chOff x="1686" y="3120"/>
            <a:chExt cx="7156" cy="2178"/>
          </a:xfrm>
        </p:grpSpPr>
        <p:grpSp>
          <p:nvGrpSpPr>
            <p:cNvPr id="44" name="组合 43"/>
            <p:cNvGrpSpPr/>
            <p:nvPr/>
          </p:nvGrpSpPr>
          <p:grpSpPr>
            <a:xfrm>
              <a:off x="1686" y="3120"/>
              <a:ext cx="7156" cy="2178"/>
              <a:chOff x="1641" y="2575"/>
              <a:chExt cx="7156" cy="2178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641" y="2575"/>
                <a:ext cx="7157" cy="21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23900" dist="38100" dir="2700000" sx="104000" sy="104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641" y="3328"/>
                <a:ext cx="1406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273" y="3265"/>
                <a:ext cx="516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ym typeface="+mn-lt"/>
                  </a:rPr>
                  <a:t>论文介绍</a:t>
                </a: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3319" y="4503"/>
              <a:ext cx="5307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lnSpc>
                  <a:spcPct val="100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introduction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450975" y="3822066"/>
            <a:ext cx="4544695" cy="1220470"/>
            <a:chOff x="1686" y="5706"/>
            <a:chExt cx="7157" cy="1922"/>
          </a:xfrm>
        </p:grpSpPr>
        <p:grpSp>
          <p:nvGrpSpPr>
            <p:cNvPr id="45" name="组合 44"/>
            <p:cNvGrpSpPr/>
            <p:nvPr/>
          </p:nvGrpSpPr>
          <p:grpSpPr>
            <a:xfrm>
              <a:off x="1686" y="5706"/>
              <a:ext cx="7157" cy="1922"/>
              <a:chOff x="1641" y="5161"/>
              <a:chExt cx="7157" cy="1922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641" y="5161"/>
                <a:ext cx="7157" cy="1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23900" dist="38100" dir="2700000" sx="104000" sy="104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641" y="5742"/>
                <a:ext cx="1406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3273" y="5548"/>
                <a:ext cx="516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模型搭建</a:t>
                </a: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3318" y="6786"/>
              <a:ext cx="5164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lnSpc>
                  <a:spcPct val="100000"/>
                </a:lnSpc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build model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781800" y="1678305"/>
            <a:ext cx="4544695" cy="1383030"/>
            <a:chOff x="10081" y="3120"/>
            <a:chExt cx="7157" cy="2178"/>
          </a:xfrm>
        </p:grpSpPr>
        <p:grpSp>
          <p:nvGrpSpPr>
            <p:cNvPr id="46" name="组合 45"/>
            <p:cNvGrpSpPr/>
            <p:nvPr/>
          </p:nvGrpSpPr>
          <p:grpSpPr>
            <a:xfrm>
              <a:off x="10081" y="3120"/>
              <a:ext cx="7157" cy="2178"/>
              <a:chOff x="1641" y="2575"/>
              <a:chExt cx="7157" cy="2178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1641" y="2575"/>
                <a:ext cx="7157" cy="21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23900" dist="38100" dir="2700000" sx="104000" sy="104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1641" y="3328"/>
                <a:ext cx="1406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03</a:t>
                </a: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3273" y="3265"/>
                <a:ext cx="516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对比评估</a:t>
                </a:r>
              </a:p>
            </p:txBody>
          </p:sp>
        </p:grpSp>
        <p:sp>
          <p:nvSpPr>
            <p:cNvPr id="50" name="文本框 49"/>
            <p:cNvSpPr txBox="1"/>
            <p:nvPr/>
          </p:nvSpPr>
          <p:spPr>
            <a:xfrm>
              <a:off x="11714" y="4503"/>
              <a:ext cx="5282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lnSpc>
                  <a:spcPct val="100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analysis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781799" y="3822066"/>
            <a:ext cx="4544695" cy="1220470"/>
            <a:chOff x="10081" y="5706"/>
            <a:chExt cx="7157" cy="1922"/>
          </a:xfrm>
        </p:grpSpPr>
        <p:grpSp>
          <p:nvGrpSpPr>
            <p:cNvPr id="51" name="组合 50"/>
            <p:cNvGrpSpPr/>
            <p:nvPr/>
          </p:nvGrpSpPr>
          <p:grpSpPr>
            <a:xfrm>
              <a:off x="10081" y="5706"/>
              <a:ext cx="7157" cy="1922"/>
              <a:chOff x="1641" y="5161"/>
              <a:chExt cx="7157" cy="1922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1641" y="5161"/>
                <a:ext cx="7157" cy="1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23900" dist="38100" dir="2700000" sx="104000" sy="104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641" y="5742"/>
                <a:ext cx="1406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04</a:t>
                </a: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3273" y="5548"/>
                <a:ext cx="516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应用前景</a:t>
                </a:r>
              </a:p>
            </p:txBody>
          </p:sp>
        </p:grpSp>
        <p:sp>
          <p:nvSpPr>
            <p:cNvPr id="55" name="文本框 54"/>
            <p:cNvSpPr txBox="1"/>
            <p:nvPr/>
          </p:nvSpPr>
          <p:spPr>
            <a:xfrm>
              <a:off x="11713" y="6786"/>
              <a:ext cx="5164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lnSpc>
                  <a:spcPct val="100000"/>
                </a:lnSpc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future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703579-9AD9-4B18-853D-58774525F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74" y="513228"/>
            <a:ext cx="4373657" cy="58315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49AD9B-F36B-4926-8025-ADF72AE63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62" y="513228"/>
            <a:ext cx="4373657" cy="583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40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73F626-05FD-496D-9BF4-FF8458388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72" y="920514"/>
            <a:ext cx="10400672" cy="458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95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FB5771-BD7B-40F8-9973-9CF96316F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2" y="422020"/>
            <a:ext cx="10640404" cy="56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75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DF09FF-4311-4F57-8207-3AC28495C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098" y="1438580"/>
            <a:ext cx="9697803" cy="365811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同心圆 34"/>
          <p:cNvSpPr/>
          <p:nvPr/>
        </p:nvSpPr>
        <p:spPr>
          <a:xfrm>
            <a:off x="5908675" y="1731010"/>
            <a:ext cx="375920" cy="38227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同心圆 35"/>
          <p:cNvSpPr/>
          <p:nvPr/>
        </p:nvSpPr>
        <p:spPr>
          <a:xfrm>
            <a:off x="6490335" y="1793240"/>
            <a:ext cx="273050" cy="27305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7" name="同心圆 36"/>
          <p:cNvSpPr/>
          <p:nvPr/>
        </p:nvSpPr>
        <p:spPr>
          <a:xfrm>
            <a:off x="5419725" y="1793240"/>
            <a:ext cx="273050" cy="27305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84930" y="3747957"/>
            <a:ext cx="4542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应用前景</a:t>
            </a:r>
          </a:p>
        </p:txBody>
      </p:sp>
      <p:sp>
        <p:nvSpPr>
          <p:cNvPr id="40" name="矩形 39"/>
          <p:cNvSpPr/>
          <p:nvPr/>
        </p:nvSpPr>
        <p:spPr>
          <a:xfrm>
            <a:off x="4949825" y="2626360"/>
            <a:ext cx="2292350" cy="7289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PART.4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13479" y="6235389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0591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D726A002-CF6B-46B5-87E3-A4267FF12BB5}"/>
              </a:ext>
            </a:extLst>
          </p:cNvPr>
          <p:cNvGrpSpPr/>
          <p:nvPr/>
        </p:nvGrpSpPr>
        <p:grpSpPr>
          <a:xfrm>
            <a:off x="3952874" y="528955"/>
            <a:ext cx="3997325" cy="369570"/>
            <a:chOff x="6292" y="188"/>
            <a:chExt cx="6295" cy="582"/>
          </a:xfrm>
        </p:grpSpPr>
        <p:sp>
          <p:nvSpPr>
            <p:cNvPr id="28" name="同心圆 11">
              <a:extLst>
                <a:ext uri="{FF2B5EF4-FFF2-40B4-BE49-F238E27FC236}">
                  <a16:creationId xmlns:a16="http://schemas.microsoft.com/office/drawing/2014/main" id="{5DEB5798-E9D8-42F3-9855-C9E76B09DE4E}"/>
                </a:ext>
              </a:extLst>
            </p:cNvPr>
            <p:cNvSpPr/>
            <p:nvPr/>
          </p:nvSpPr>
          <p:spPr>
            <a:xfrm>
              <a:off x="6292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同心圆 12">
              <a:extLst>
                <a:ext uri="{FF2B5EF4-FFF2-40B4-BE49-F238E27FC236}">
                  <a16:creationId xmlns:a16="http://schemas.microsoft.com/office/drawing/2014/main" id="{998FDFE1-D229-4FC8-A322-E7E089205AFE}"/>
                </a:ext>
              </a:extLst>
            </p:cNvPr>
            <p:cNvSpPr/>
            <p:nvPr/>
          </p:nvSpPr>
          <p:spPr>
            <a:xfrm>
              <a:off x="6906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0" name="同心圆 13">
              <a:extLst>
                <a:ext uri="{FF2B5EF4-FFF2-40B4-BE49-F238E27FC236}">
                  <a16:creationId xmlns:a16="http://schemas.microsoft.com/office/drawing/2014/main" id="{34D50AB9-5E79-4B90-971F-71B35236C03D}"/>
                </a:ext>
              </a:extLst>
            </p:cNvPr>
            <p:cNvSpPr/>
            <p:nvPr/>
          </p:nvSpPr>
          <p:spPr>
            <a:xfrm>
              <a:off x="11658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同心圆 14">
              <a:extLst>
                <a:ext uri="{FF2B5EF4-FFF2-40B4-BE49-F238E27FC236}">
                  <a16:creationId xmlns:a16="http://schemas.microsoft.com/office/drawing/2014/main" id="{8EEF6B8D-4BE9-4D24-AC0B-709B9C8B3BC8}"/>
                </a:ext>
              </a:extLst>
            </p:cNvPr>
            <p:cNvSpPr/>
            <p:nvPr/>
          </p:nvSpPr>
          <p:spPr>
            <a:xfrm>
              <a:off x="12269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4ACA029-6534-4973-ABB6-784C9E353F9E}"/>
                </a:ext>
              </a:extLst>
            </p:cNvPr>
            <p:cNvSpPr txBox="1"/>
            <p:nvPr/>
          </p:nvSpPr>
          <p:spPr>
            <a:xfrm>
              <a:off x="7634" y="188"/>
              <a:ext cx="373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DLSS 2.0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99C8E24-F947-4DE8-8B51-A95E162D03D7}"/>
              </a:ext>
            </a:extLst>
          </p:cNvPr>
          <p:cNvSpPr/>
          <p:nvPr/>
        </p:nvSpPr>
        <p:spPr>
          <a:xfrm>
            <a:off x="2408234" y="1027442"/>
            <a:ext cx="7162800" cy="51098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DLSS</a:t>
            </a:r>
            <a:r>
              <a:rPr lang="zh-CN" altLang="en-US" dirty="0"/>
              <a:t>的全称为</a:t>
            </a:r>
            <a:r>
              <a:rPr lang="en-US" dirty="0"/>
              <a:t>Deep Learning Super Sampling, </a:t>
            </a:r>
            <a:r>
              <a:rPr lang="zh-CN" altLang="en-US" dirty="0"/>
              <a:t>深度学习超级采样</a:t>
            </a:r>
            <a:endParaRPr 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34651C2-9E89-4AA5-AF3A-CE4D05096FEF}"/>
              </a:ext>
            </a:extLst>
          </p:cNvPr>
          <p:cNvSpPr/>
          <p:nvPr/>
        </p:nvSpPr>
        <p:spPr>
          <a:xfrm>
            <a:off x="3497444" y="1635811"/>
            <a:ext cx="4984378" cy="1174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DLSS</a:t>
            </a:r>
            <a:r>
              <a:rPr lang="zh-CN" altLang="en-US" dirty="0"/>
              <a:t>的思路是，生成更低分辨率的图像</a:t>
            </a:r>
            <a:r>
              <a:rPr lang="en-US" altLang="zh-CN" dirty="0"/>
              <a:t>, </a:t>
            </a:r>
            <a:r>
              <a:rPr lang="zh-CN" altLang="en-US" dirty="0"/>
              <a:t>经过深度学习模型， 生成高分辨率图像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6E00B0-0E1B-466C-8B82-2B4E0B69B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19" y="2907734"/>
            <a:ext cx="9225429" cy="32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39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D726A002-CF6B-46B5-87E3-A4267FF12BB5}"/>
              </a:ext>
            </a:extLst>
          </p:cNvPr>
          <p:cNvGrpSpPr/>
          <p:nvPr/>
        </p:nvGrpSpPr>
        <p:grpSpPr>
          <a:xfrm>
            <a:off x="3952874" y="528955"/>
            <a:ext cx="3997325" cy="369570"/>
            <a:chOff x="6292" y="188"/>
            <a:chExt cx="6295" cy="582"/>
          </a:xfrm>
        </p:grpSpPr>
        <p:sp>
          <p:nvSpPr>
            <p:cNvPr id="28" name="同心圆 11">
              <a:extLst>
                <a:ext uri="{FF2B5EF4-FFF2-40B4-BE49-F238E27FC236}">
                  <a16:creationId xmlns:a16="http://schemas.microsoft.com/office/drawing/2014/main" id="{5DEB5798-E9D8-42F3-9855-C9E76B09DE4E}"/>
                </a:ext>
              </a:extLst>
            </p:cNvPr>
            <p:cNvSpPr/>
            <p:nvPr/>
          </p:nvSpPr>
          <p:spPr>
            <a:xfrm>
              <a:off x="6292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同心圆 12">
              <a:extLst>
                <a:ext uri="{FF2B5EF4-FFF2-40B4-BE49-F238E27FC236}">
                  <a16:creationId xmlns:a16="http://schemas.microsoft.com/office/drawing/2014/main" id="{998FDFE1-D229-4FC8-A322-E7E089205AFE}"/>
                </a:ext>
              </a:extLst>
            </p:cNvPr>
            <p:cNvSpPr/>
            <p:nvPr/>
          </p:nvSpPr>
          <p:spPr>
            <a:xfrm>
              <a:off x="6906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0" name="同心圆 13">
              <a:extLst>
                <a:ext uri="{FF2B5EF4-FFF2-40B4-BE49-F238E27FC236}">
                  <a16:creationId xmlns:a16="http://schemas.microsoft.com/office/drawing/2014/main" id="{34D50AB9-5E79-4B90-971F-71B35236C03D}"/>
                </a:ext>
              </a:extLst>
            </p:cNvPr>
            <p:cNvSpPr/>
            <p:nvPr/>
          </p:nvSpPr>
          <p:spPr>
            <a:xfrm>
              <a:off x="11658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同心圆 14">
              <a:extLst>
                <a:ext uri="{FF2B5EF4-FFF2-40B4-BE49-F238E27FC236}">
                  <a16:creationId xmlns:a16="http://schemas.microsoft.com/office/drawing/2014/main" id="{8EEF6B8D-4BE9-4D24-AC0B-709B9C8B3BC8}"/>
                </a:ext>
              </a:extLst>
            </p:cNvPr>
            <p:cNvSpPr/>
            <p:nvPr/>
          </p:nvSpPr>
          <p:spPr>
            <a:xfrm>
              <a:off x="12269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4ACA029-6534-4973-ABB6-784C9E353F9E}"/>
                </a:ext>
              </a:extLst>
            </p:cNvPr>
            <p:cNvSpPr txBox="1"/>
            <p:nvPr/>
          </p:nvSpPr>
          <p:spPr>
            <a:xfrm>
              <a:off x="7634" y="188"/>
              <a:ext cx="373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DLSS 2.0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CE3804F-656A-45C2-8A14-00DE88EFA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78" y="900094"/>
            <a:ext cx="9553644" cy="505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22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330304-777B-4419-A3FC-F654B86BD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78" y="430304"/>
            <a:ext cx="6797043" cy="599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92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AB855CE-D733-4700-B9BB-87DEE07C2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883" y="461682"/>
            <a:ext cx="6434234" cy="59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93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E7F935-F926-4829-A8D5-21A6A35DB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82" y="393700"/>
            <a:ext cx="107950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5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同心圆 34"/>
          <p:cNvSpPr/>
          <p:nvPr/>
        </p:nvSpPr>
        <p:spPr>
          <a:xfrm>
            <a:off x="5908675" y="1731010"/>
            <a:ext cx="375920" cy="38227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同心圆 35"/>
          <p:cNvSpPr/>
          <p:nvPr/>
        </p:nvSpPr>
        <p:spPr>
          <a:xfrm>
            <a:off x="6490335" y="1793240"/>
            <a:ext cx="273050" cy="27305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7" name="同心圆 36"/>
          <p:cNvSpPr/>
          <p:nvPr/>
        </p:nvSpPr>
        <p:spPr>
          <a:xfrm>
            <a:off x="5419725" y="1793240"/>
            <a:ext cx="273050" cy="27305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85926" y="3801745"/>
            <a:ext cx="4542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论文介绍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730625" y="4541520"/>
            <a:ext cx="4731385" cy="405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en-US" sz="1200" dirty="0">
                <a:solidFill>
                  <a:srgbClr val="35373A"/>
                </a:solidFill>
                <a:latin typeface="Georgia" panose="02040502050405020303" pitchFamily="18" charset="0"/>
              </a:rPr>
              <a:t>Deep Learning has changed the game in image resolution.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949825" y="2626360"/>
            <a:ext cx="2292350" cy="7289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PART.01</a:t>
            </a: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052627" y="2301240"/>
            <a:ext cx="2809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谢谢观看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324855" y="3429000"/>
            <a:ext cx="2264784" cy="438150"/>
          </a:xfrm>
          <a:prstGeom prst="roundRect">
            <a:avLst/>
          </a:prstGeom>
          <a:solidFill>
            <a:srgbClr val="0A5E75"/>
          </a:solidFill>
          <a:ln>
            <a:noFill/>
          </a:ln>
          <a:effectLst>
            <a:outerShdw blurRad="165100" dist="1524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09019203</a:t>
            </a:r>
            <a:r>
              <a:rPr lang="zh-CN" altLang="en-US" dirty="0">
                <a:cs typeface="+mn-ea"/>
                <a:sym typeface="+mn-lt"/>
              </a:rPr>
              <a:t>汪跃阳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7FD8E9E-215C-403B-83D7-E2A38CA8E6AF}"/>
              </a:ext>
            </a:extLst>
          </p:cNvPr>
          <p:cNvSpPr/>
          <p:nvPr/>
        </p:nvSpPr>
        <p:spPr>
          <a:xfrm>
            <a:off x="6314682" y="4455459"/>
            <a:ext cx="4285129" cy="708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https://github.com/wyyadd/SRGAN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5095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8387C537-EFB8-4955-BC11-9F1932AB3EE2}"/>
              </a:ext>
            </a:extLst>
          </p:cNvPr>
          <p:cNvGrpSpPr/>
          <p:nvPr/>
        </p:nvGrpSpPr>
        <p:grpSpPr>
          <a:xfrm>
            <a:off x="3952874" y="528955"/>
            <a:ext cx="3997325" cy="368300"/>
            <a:chOff x="6292" y="188"/>
            <a:chExt cx="6295" cy="580"/>
          </a:xfrm>
        </p:grpSpPr>
        <p:sp>
          <p:nvSpPr>
            <p:cNvPr id="19" name="同心圆 11">
              <a:extLst>
                <a:ext uri="{FF2B5EF4-FFF2-40B4-BE49-F238E27FC236}">
                  <a16:creationId xmlns:a16="http://schemas.microsoft.com/office/drawing/2014/main" id="{C5F07ED2-B19C-4436-AC14-75BA0F3C13CF}"/>
                </a:ext>
              </a:extLst>
            </p:cNvPr>
            <p:cNvSpPr/>
            <p:nvPr/>
          </p:nvSpPr>
          <p:spPr>
            <a:xfrm>
              <a:off x="6292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同心圆 12">
              <a:extLst>
                <a:ext uri="{FF2B5EF4-FFF2-40B4-BE49-F238E27FC236}">
                  <a16:creationId xmlns:a16="http://schemas.microsoft.com/office/drawing/2014/main" id="{89681EC8-9D8F-4364-824F-7A596B2BB644}"/>
                </a:ext>
              </a:extLst>
            </p:cNvPr>
            <p:cNvSpPr/>
            <p:nvPr/>
          </p:nvSpPr>
          <p:spPr>
            <a:xfrm>
              <a:off x="6906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同心圆 13">
              <a:extLst>
                <a:ext uri="{FF2B5EF4-FFF2-40B4-BE49-F238E27FC236}">
                  <a16:creationId xmlns:a16="http://schemas.microsoft.com/office/drawing/2014/main" id="{0AA88D7C-321F-49A1-BC02-7804848ABC37}"/>
                </a:ext>
              </a:extLst>
            </p:cNvPr>
            <p:cNvSpPr/>
            <p:nvPr/>
          </p:nvSpPr>
          <p:spPr>
            <a:xfrm>
              <a:off x="11658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同心圆 14">
              <a:extLst>
                <a:ext uri="{FF2B5EF4-FFF2-40B4-BE49-F238E27FC236}">
                  <a16:creationId xmlns:a16="http://schemas.microsoft.com/office/drawing/2014/main" id="{131C9073-DD18-4870-8FFF-D12CBF4532E2}"/>
                </a:ext>
              </a:extLst>
            </p:cNvPr>
            <p:cNvSpPr/>
            <p:nvPr/>
          </p:nvSpPr>
          <p:spPr>
            <a:xfrm>
              <a:off x="12269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4AE1D73-98DF-4EE6-9158-CA5075DB5F20}"/>
                </a:ext>
              </a:extLst>
            </p:cNvPr>
            <p:cNvSpPr txBox="1"/>
            <p:nvPr/>
          </p:nvSpPr>
          <p:spPr>
            <a:xfrm>
              <a:off x="7634" y="188"/>
              <a:ext cx="34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概览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AE3FB15-7DE0-40B0-915C-5340FA65E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442" y="1198054"/>
            <a:ext cx="7459116" cy="1933845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15F12830-FBAA-410A-9E7C-8FB2B2BD5D0C}"/>
              </a:ext>
            </a:extLst>
          </p:cNvPr>
          <p:cNvSpPr/>
          <p:nvPr/>
        </p:nvSpPr>
        <p:spPr>
          <a:xfrm>
            <a:off x="2931459" y="3726102"/>
            <a:ext cx="6329082" cy="15451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SRGAN</a:t>
            </a:r>
            <a:r>
              <a:rPr lang="zh-CN" altLang="en-US"/>
              <a:t>，</a:t>
            </a:r>
            <a:r>
              <a:rPr lang="en-US" altLang="zh-CN"/>
              <a:t>2017 </a:t>
            </a:r>
            <a:r>
              <a:rPr lang="zh-CN" altLang="en-US"/>
              <a:t>年 </a:t>
            </a:r>
            <a:r>
              <a:rPr lang="en-US" altLang="zh-CN"/>
              <a:t>CVPR </a:t>
            </a:r>
            <a:r>
              <a:rPr lang="zh-CN" altLang="en-US"/>
              <a:t>中备受瞩目的超分辨率论文，把超分辨率的效果带到了一个新的高度，而 </a:t>
            </a:r>
            <a:r>
              <a:rPr lang="en-US" altLang="zh-CN"/>
              <a:t>2017 </a:t>
            </a:r>
            <a:r>
              <a:rPr lang="zh-CN" altLang="en-US"/>
              <a:t>年超分大赛 </a:t>
            </a:r>
            <a:r>
              <a:rPr lang="en-US" altLang="zh-CN"/>
              <a:t>NTIRE </a:t>
            </a:r>
            <a:r>
              <a:rPr lang="zh-CN" altLang="en-US"/>
              <a:t>的冠军 </a:t>
            </a:r>
            <a:r>
              <a:rPr lang="en-US" altLang="zh-CN"/>
              <a:t>EDSR </a:t>
            </a:r>
            <a:r>
              <a:rPr lang="zh-CN" altLang="en-US"/>
              <a:t>也是基于 </a:t>
            </a:r>
            <a:r>
              <a:rPr lang="en-US" altLang="zh-CN"/>
              <a:t>SRGAN </a:t>
            </a:r>
            <a:r>
              <a:rPr lang="zh-CN" altLang="en-US"/>
              <a:t>的变体。</a:t>
            </a:r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7ACABCEF-496A-4F9C-A7B8-F7F41CB24C89}"/>
              </a:ext>
            </a:extLst>
          </p:cNvPr>
          <p:cNvGrpSpPr/>
          <p:nvPr/>
        </p:nvGrpSpPr>
        <p:grpSpPr>
          <a:xfrm>
            <a:off x="3952874" y="528955"/>
            <a:ext cx="3997325" cy="369570"/>
            <a:chOff x="6292" y="188"/>
            <a:chExt cx="6295" cy="582"/>
          </a:xfrm>
        </p:grpSpPr>
        <p:sp>
          <p:nvSpPr>
            <p:cNvPr id="30" name="同心圆 11">
              <a:extLst>
                <a:ext uri="{FF2B5EF4-FFF2-40B4-BE49-F238E27FC236}">
                  <a16:creationId xmlns:a16="http://schemas.microsoft.com/office/drawing/2014/main" id="{09E8F9A7-7B0A-487C-8D16-F63AE4CF0FDF}"/>
                </a:ext>
              </a:extLst>
            </p:cNvPr>
            <p:cNvSpPr/>
            <p:nvPr/>
          </p:nvSpPr>
          <p:spPr>
            <a:xfrm>
              <a:off x="6292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同心圆 12">
              <a:extLst>
                <a:ext uri="{FF2B5EF4-FFF2-40B4-BE49-F238E27FC236}">
                  <a16:creationId xmlns:a16="http://schemas.microsoft.com/office/drawing/2014/main" id="{4877DC9C-FED1-4BE5-AA33-56E468804654}"/>
                </a:ext>
              </a:extLst>
            </p:cNvPr>
            <p:cNvSpPr/>
            <p:nvPr/>
          </p:nvSpPr>
          <p:spPr>
            <a:xfrm>
              <a:off x="6906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2" name="同心圆 13">
              <a:extLst>
                <a:ext uri="{FF2B5EF4-FFF2-40B4-BE49-F238E27FC236}">
                  <a16:creationId xmlns:a16="http://schemas.microsoft.com/office/drawing/2014/main" id="{56619DFA-FD5B-4FF8-A88F-78D9697D7928}"/>
                </a:ext>
              </a:extLst>
            </p:cNvPr>
            <p:cNvSpPr/>
            <p:nvPr/>
          </p:nvSpPr>
          <p:spPr>
            <a:xfrm>
              <a:off x="11658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3" name="同心圆 14">
              <a:extLst>
                <a:ext uri="{FF2B5EF4-FFF2-40B4-BE49-F238E27FC236}">
                  <a16:creationId xmlns:a16="http://schemas.microsoft.com/office/drawing/2014/main" id="{2F9C3DDC-65A3-402E-B5EE-C8DE2D024067}"/>
                </a:ext>
              </a:extLst>
            </p:cNvPr>
            <p:cNvSpPr/>
            <p:nvPr/>
          </p:nvSpPr>
          <p:spPr>
            <a:xfrm>
              <a:off x="12269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E1B7D4A-A421-4124-B56F-977A8F83C85A}"/>
                </a:ext>
              </a:extLst>
            </p:cNvPr>
            <p:cNvSpPr txBox="1"/>
            <p:nvPr/>
          </p:nvSpPr>
          <p:spPr>
            <a:xfrm>
              <a:off x="7634" y="188"/>
              <a:ext cx="3477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超分辨率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(SR)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1816F44-789C-4897-9018-154B85E1B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88" y="2181066"/>
            <a:ext cx="2674041" cy="37978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C0A326-C397-45B4-ACCF-61B2F61B4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001" y="2181066"/>
            <a:ext cx="2683187" cy="379783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70269FA-9CE3-4672-871A-F951EF786CD7}"/>
              </a:ext>
            </a:extLst>
          </p:cNvPr>
          <p:cNvSpPr txBox="1"/>
          <p:nvPr/>
        </p:nvSpPr>
        <p:spPr>
          <a:xfrm>
            <a:off x="2339788" y="1120588"/>
            <a:ext cx="7772400" cy="932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超分辨率技术（</a:t>
            </a:r>
            <a:r>
              <a:rPr lang="en-US" altLang="zh-CN" dirty="0"/>
              <a:t>Super-Resolution, SR</a:t>
            </a:r>
            <a:r>
              <a:rPr lang="zh-CN" altLang="en-US" dirty="0"/>
              <a:t>）是指从观测到的低分辨率图像重建出相应的高分辨率图像，在监控设备、卫星图像和医学影像等领域都有重要的应用价值。</a:t>
            </a:r>
            <a:endParaRPr lang="en-US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95EF4311-C8D6-4E54-9A06-932C0CE8B18D}"/>
              </a:ext>
            </a:extLst>
          </p:cNvPr>
          <p:cNvSpPr/>
          <p:nvPr/>
        </p:nvSpPr>
        <p:spPr>
          <a:xfrm>
            <a:off x="5013830" y="3882757"/>
            <a:ext cx="2415172" cy="21411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5497D6EC-E17F-4A3E-AD8B-AE4B9A1F0555}"/>
              </a:ext>
            </a:extLst>
          </p:cNvPr>
          <p:cNvSpPr/>
          <p:nvPr/>
        </p:nvSpPr>
        <p:spPr>
          <a:xfrm>
            <a:off x="5558118" y="3370730"/>
            <a:ext cx="1454821" cy="512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Super-Resolution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7ACABCEF-496A-4F9C-A7B8-F7F41CB24C89}"/>
              </a:ext>
            </a:extLst>
          </p:cNvPr>
          <p:cNvGrpSpPr/>
          <p:nvPr/>
        </p:nvGrpSpPr>
        <p:grpSpPr>
          <a:xfrm>
            <a:off x="3952874" y="528955"/>
            <a:ext cx="3997325" cy="369570"/>
            <a:chOff x="6292" y="188"/>
            <a:chExt cx="6295" cy="582"/>
          </a:xfrm>
        </p:grpSpPr>
        <p:sp>
          <p:nvSpPr>
            <p:cNvPr id="30" name="同心圆 11">
              <a:extLst>
                <a:ext uri="{FF2B5EF4-FFF2-40B4-BE49-F238E27FC236}">
                  <a16:creationId xmlns:a16="http://schemas.microsoft.com/office/drawing/2014/main" id="{09E8F9A7-7B0A-487C-8D16-F63AE4CF0FDF}"/>
                </a:ext>
              </a:extLst>
            </p:cNvPr>
            <p:cNvSpPr/>
            <p:nvPr/>
          </p:nvSpPr>
          <p:spPr>
            <a:xfrm>
              <a:off x="6292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同心圆 12">
              <a:extLst>
                <a:ext uri="{FF2B5EF4-FFF2-40B4-BE49-F238E27FC236}">
                  <a16:creationId xmlns:a16="http://schemas.microsoft.com/office/drawing/2014/main" id="{4877DC9C-FED1-4BE5-AA33-56E468804654}"/>
                </a:ext>
              </a:extLst>
            </p:cNvPr>
            <p:cNvSpPr/>
            <p:nvPr/>
          </p:nvSpPr>
          <p:spPr>
            <a:xfrm>
              <a:off x="6906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2" name="同心圆 13">
              <a:extLst>
                <a:ext uri="{FF2B5EF4-FFF2-40B4-BE49-F238E27FC236}">
                  <a16:creationId xmlns:a16="http://schemas.microsoft.com/office/drawing/2014/main" id="{56619DFA-FD5B-4FF8-A88F-78D9697D7928}"/>
                </a:ext>
              </a:extLst>
            </p:cNvPr>
            <p:cNvSpPr/>
            <p:nvPr/>
          </p:nvSpPr>
          <p:spPr>
            <a:xfrm>
              <a:off x="11658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3" name="同心圆 14">
              <a:extLst>
                <a:ext uri="{FF2B5EF4-FFF2-40B4-BE49-F238E27FC236}">
                  <a16:creationId xmlns:a16="http://schemas.microsoft.com/office/drawing/2014/main" id="{2F9C3DDC-65A3-402E-B5EE-C8DE2D024067}"/>
                </a:ext>
              </a:extLst>
            </p:cNvPr>
            <p:cNvSpPr/>
            <p:nvPr/>
          </p:nvSpPr>
          <p:spPr>
            <a:xfrm>
              <a:off x="12269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E1B7D4A-A421-4124-B56F-977A8F83C85A}"/>
                </a:ext>
              </a:extLst>
            </p:cNvPr>
            <p:cNvSpPr txBox="1"/>
            <p:nvPr/>
          </p:nvSpPr>
          <p:spPr>
            <a:xfrm>
              <a:off x="7634" y="188"/>
              <a:ext cx="3477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GAN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D214CDC-4BDF-4858-BD3E-054039DE6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759" y="1545664"/>
            <a:ext cx="5648481" cy="261395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885C50E-59C9-4883-85B8-FE1938E3D8F8}"/>
              </a:ext>
            </a:extLst>
          </p:cNvPr>
          <p:cNvSpPr/>
          <p:nvPr/>
        </p:nvSpPr>
        <p:spPr>
          <a:xfrm>
            <a:off x="4930588" y="1013012"/>
            <a:ext cx="1963271" cy="369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博弈过程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0B0D0F96-3597-4E7C-BA67-391063C20DB0}"/>
                  </a:ext>
                </a:extLst>
              </p:cNvPr>
              <p:cNvSpPr/>
              <p:nvPr/>
            </p:nvSpPr>
            <p:spPr>
              <a:xfrm>
                <a:off x="3249574" y="4883969"/>
                <a:ext cx="5692849" cy="53437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</m:groupCh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</m:groupCh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lim>
                    </m:limLow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𝑙𝑜𝑔𝑑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b>
                    </m:sSub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⁡(1−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0B0D0F96-3597-4E7C-BA67-391063C20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574" y="4883969"/>
                <a:ext cx="5692849" cy="534370"/>
              </a:xfrm>
              <a:prstGeom prst="round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2599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7ACABCEF-496A-4F9C-A7B8-F7F41CB24C89}"/>
              </a:ext>
            </a:extLst>
          </p:cNvPr>
          <p:cNvGrpSpPr/>
          <p:nvPr/>
        </p:nvGrpSpPr>
        <p:grpSpPr>
          <a:xfrm>
            <a:off x="3952874" y="528955"/>
            <a:ext cx="3997325" cy="369570"/>
            <a:chOff x="6292" y="188"/>
            <a:chExt cx="6295" cy="582"/>
          </a:xfrm>
        </p:grpSpPr>
        <p:sp>
          <p:nvSpPr>
            <p:cNvPr id="30" name="同心圆 11">
              <a:extLst>
                <a:ext uri="{FF2B5EF4-FFF2-40B4-BE49-F238E27FC236}">
                  <a16:creationId xmlns:a16="http://schemas.microsoft.com/office/drawing/2014/main" id="{09E8F9A7-7B0A-487C-8D16-F63AE4CF0FDF}"/>
                </a:ext>
              </a:extLst>
            </p:cNvPr>
            <p:cNvSpPr/>
            <p:nvPr/>
          </p:nvSpPr>
          <p:spPr>
            <a:xfrm>
              <a:off x="6292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同心圆 12">
              <a:extLst>
                <a:ext uri="{FF2B5EF4-FFF2-40B4-BE49-F238E27FC236}">
                  <a16:creationId xmlns:a16="http://schemas.microsoft.com/office/drawing/2014/main" id="{4877DC9C-FED1-4BE5-AA33-56E468804654}"/>
                </a:ext>
              </a:extLst>
            </p:cNvPr>
            <p:cNvSpPr/>
            <p:nvPr/>
          </p:nvSpPr>
          <p:spPr>
            <a:xfrm>
              <a:off x="6906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2" name="同心圆 13">
              <a:extLst>
                <a:ext uri="{FF2B5EF4-FFF2-40B4-BE49-F238E27FC236}">
                  <a16:creationId xmlns:a16="http://schemas.microsoft.com/office/drawing/2014/main" id="{56619DFA-FD5B-4FF8-A88F-78D9697D7928}"/>
                </a:ext>
              </a:extLst>
            </p:cNvPr>
            <p:cNvSpPr/>
            <p:nvPr/>
          </p:nvSpPr>
          <p:spPr>
            <a:xfrm>
              <a:off x="11658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3" name="同心圆 14">
              <a:extLst>
                <a:ext uri="{FF2B5EF4-FFF2-40B4-BE49-F238E27FC236}">
                  <a16:creationId xmlns:a16="http://schemas.microsoft.com/office/drawing/2014/main" id="{2F9C3DDC-65A3-402E-B5EE-C8DE2D024067}"/>
                </a:ext>
              </a:extLst>
            </p:cNvPr>
            <p:cNvSpPr/>
            <p:nvPr/>
          </p:nvSpPr>
          <p:spPr>
            <a:xfrm>
              <a:off x="12269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E1B7D4A-A421-4124-B56F-977A8F83C85A}"/>
                </a:ext>
              </a:extLst>
            </p:cNvPr>
            <p:cNvSpPr txBox="1"/>
            <p:nvPr/>
          </p:nvSpPr>
          <p:spPr>
            <a:xfrm>
              <a:off x="7634" y="188"/>
              <a:ext cx="3477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SRGAN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简述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422D76A-281E-423F-B1AC-C9201ACA7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515" y="982423"/>
            <a:ext cx="5220429" cy="9526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6B169B-CE0E-46F9-8D39-B205117CF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306" y="2018954"/>
            <a:ext cx="8288846" cy="416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94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7ACABCEF-496A-4F9C-A7B8-F7F41CB24C89}"/>
              </a:ext>
            </a:extLst>
          </p:cNvPr>
          <p:cNvGrpSpPr/>
          <p:nvPr/>
        </p:nvGrpSpPr>
        <p:grpSpPr>
          <a:xfrm>
            <a:off x="3952874" y="528320"/>
            <a:ext cx="3997325" cy="369570"/>
            <a:chOff x="6292" y="187"/>
            <a:chExt cx="6295" cy="582"/>
          </a:xfrm>
        </p:grpSpPr>
        <p:sp>
          <p:nvSpPr>
            <p:cNvPr id="30" name="同心圆 11">
              <a:extLst>
                <a:ext uri="{FF2B5EF4-FFF2-40B4-BE49-F238E27FC236}">
                  <a16:creationId xmlns:a16="http://schemas.microsoft.com/office/drawing/2014/main" id="{09E8F9A7-7B0A-487C-8D16-F63AE4CF0FDF}"/>
                </a:ext>
              </a:extLst>
            </p:cNvPr>
            <p:cNvSpPr/>
            <p:nvPr/>
          </p:nvSpPr>
          <p:spPr>
            <a:xfrm>
              <a:off x="6292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同心圆 12">
              <a:extLst>
                <a:ext uri="{FF2B5EF4-FFF2-40B4-BE49-F238E27FC236}">
                  <a16:creationId xmlns:a16="http://schemas.microsoft.com/office/drawing/2014/main" id="{4877DC9C-FED1-4BE5-AA33-56E468804654}"/>
                </a:ext>
              </a:extLst>
            </p:cNvPr>
            <p:cNvSpPr/>
            <p:nvPr/>
          </p:nvSpPr>
          <p:spPr>
            <a:xfrm>
              <a:off x="6906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2" name="同心圆 13">
              <a:extLst>
                <a:ext uri="{FF2B5EF4-FFF2-40B4-BE49-F238E27FC236}">
                  <a16:creationId xmlns:a16="http://schemas.microsoft.com/office/drawing/2014/main" id="{56619DFA-FD5B-4FF8-A88F-78D9697D7928}"/>
                </a:ext>
              </a:extLst>
            </p:cNvPr>
            <p:cNvSpPr/>
            <p:nvPr/>
          </p:nvSpPr>
          <p:spPr>
            <a:xfrm>
              <a:off x="11658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3" name="同心圆 14">
              <a:extLst>
                <a:ext uri="{FF2B5EF4-FFF2-40B4-BE49-F238E27FC236}">
                  <a16:creationId xmlns:a16="http://schemas.microsoft.com/office/drawing/2014/main" id="{2F9C3DDC-65A3-402E-B5EE-C8DE2D024067}"/>
                </a:ext>
              </a:extLst>
            </p:cNvPr>
            <p:cNvSpPr/>
            <p:nvPr/>
          </p:nvSpPr>
          <p:spPr>
            <a:xfrm>
              <a:off x="12269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E1B7D4A-A421-4124-B56F-977A8F83C85A}"/>
                </a:ext>
              </a:extLst>
            </p:cNvPr>
            <p:cNvSpPr txBox="1"/>
            <p:nvPr/>
          </p:nvSpPr>
          <p:spPr>
            <a:xfrm>
              <a:off x="7351" y="187"/>
              <a:ext cx="417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SRGAN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生成器损失函数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6E4ABC0-8C28-446A-8710-DD984F08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725" y="1173448"/>
            <a:ext cx="4172532" cy="1247949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5DC0709A-4B9E-41A5-A093-DA969ED0F967}"/>
              </a:ext>
            </a:extLst>
          </p:cNvPr>
          <p:cNvSpPr/>
          <p:nvPr/>
        </p:nvSpPr>
        <p:spPr>
          <a:xfrm>
            <a:off x="1174376" y="2734236"/>
            <a:ext cx="1721224" cy="385482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 loss 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23D81C-4E96-48B1-BE40-08BC863CD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3357230"/>
            <a:ext cx="5029902" cy="7621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CF6B08-EEC5-44AE-B9D0-2C4C0D0A7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683" y="2789740"/>
            <a:ext cx="4591691" cy="1343212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EBC41D74-C1C4-4120-9664-3B13F55EF316}"/>
              </a:ext>
            </a:extLst>
          </p:cNvPr>
          <p:cNvSpPr/>
          <p:nvPr/>
        </p:nvSpPr>
        <p:spPr>
          <a:xfrm>
            <a:off x="1174376" y="4356846"/>
            <a:ext cx="2079812" cy="34962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loss :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619191-5EC1-4A34-A4C8-78FA6E11F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4376" y="5055169"/>
            <a:ext cx="3934374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34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同心圆 34"/>
          <p:cNvSpPr/>
          <p:nvPr/>
        </p:nvSpPr>
        <p:spPr>
          <a:xfrm>
            <a:off x="5908675" y="1731010"/>
            <a:ext cx="375920" cy="38227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同心圆 35"/>
          <p:cNvSpPr/>
          <p:nvPr/>
        </p:nvSpPr>
        <p:spPr>
          <a:xfrm>
            <a:off x="6490335" y="1793240"/>
            <a:ext cx="273050" cy="27305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7" name="同心圆 36"/>
          <p:cNvSpPr/>
          <p:nvPr/>
        </p:nvSpPr>
        <p:spPr>
          <a:xfrm>
            <a:off x="5419725" y="1793240"/>
            <a:ext cx="273050" cy="27305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52583" y="3783815"/>
            <a:ext cx="2086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模型搭建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730625" y="4541520"/>
            <a:ext cx="4731385" cy="40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python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Pytorch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库来搭建并训练模型</a:t>
            </a:r>
          </a:p>
        </p:txBody>
      </p:sp>
      <p:sp>
        <p:nvSpPr>
          <p:cNvPr id="40" name="矩形 39"/>
          <p:cNvSpPr/>
          <p:nvPr/>
        </p:nvSpPr>
        <p:spPr>
          <a:xfrm>
            <a:off x="4949825" y="2626360"/>
            <a:ext cx="2292350" cy="7289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PART.02</a:t>
            </a: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清新绿色欧美风简约活动策划方案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8EC5BA"/>
      </a:accent1>
      <a:accent2>
        <a:srgbClr val="A0CDC1"/>
      </a:accent2>
      <a:accent3>
        <a:srgbClr val="8EB603"/>
      </a:accent3>
      <a:accent4>
        <a:srgbClr val="113E15"/>
      </a:accent4>
      <a:accent5>
        <a:srgbClr val="4472C4"/>
      </a:accent5>
      <a:accent6>
        <a:srgbClr val="6EAC46"/>
      </a:accent6>
      <a:hlink>
        <a:srgbClr val="0563C1"/>
      </a:hlink>
      <a:folHlink>
        <a:srgbClr val="954D72"/>
      </a:folHlink>
    </a:clrScheme>
    <a:fontScheme name="ihg05n0e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8EC5BA"/>
    </a:accent1>
    <a:accent2>
      <a:srgbClr val="A0CDC1"/>
    </a:accent2>
    <a:accent3>
      <a:srgbClr val="8EB603"/>
    </a:accent3>
    <a:accent4>
      <a:srgbClr val="113E15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8EC5BA"/>
    </a:accent1>
    <a:accent2>
      <a:srgbClr val="A0CDC1"/>
    </a:accent2>
    <a:accent3>
      <a:srgbClr val="8EB603"/>
    </a:accent3>
    <a:accent4>
      <a:srgbClr val="113E15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8EC5BA"/>
    </a:accent1>
    <a:accent2>
      <a:srgbClr val="A0CDC1"/>
    </a:accent2>
    <a:accent3>
      <a:srgbClr val="8EB603"/>
    </a:accent3>
    <a:accent4>
      <a:srgbClr val="113E15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8EC5BA"/>
    </a:accent1>
    <a:accent2>
      <a:srgbClr val="A0CDC1"/>
    </a:accent2>
    <a:accent3>
      <a:srgbClr val="8EB603"/>
    </a:accent3>
    <a:accent4>
      <a:srgbClr val="113E15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8EC5BA"/>
    </a:accent1>
    <a:accent2>
      <a:srgbClr val="A0CDC1"/>
    </a:accent2>
    <a:accent3>
      <a:srgbClr val="8EB603"/>
    </a:accent3>
    <a:accent4>
      <a:srgbClr val="113E15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8EC5BA"/>
    </a:accent1>
    <a:accent2>
      <a:srgbClr val="A0CDC1"/>
    </a:accent2>
    <a:accent3>
      <a:srgbClr val="8EB603"/>
    </a:accent3>
    <a:accent4>
      <a:srgbClr val="113E15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8EC5BA"/>
    </a:accent1>
    <a:accent2>
      <a:srgbClr val="A0CDC1"/>
    </a:accent2>
    <a:accent3>
      <a:srgbClr val="8EB603"/>
    </a:accent3>
    <a:accent4>
      <a:srgbClr val="113E15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8EC5BA"/>
    </a:accent1>
    <a:accent2>
      <a:srgbClr val="A0CDC1"/>
    </a:accent2>
    <a:accent3>
      <a:srgbClr val="8EB603"/>
    </a:accent3>
    <a:accent4>
      <a:srgbClr val="113E15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8EC5BA"/>
    </a:accent1>
    <a:accent2>
      <a:srgbClr val="A0CDC1"/>
    </a:accent2>
    <a:accent3>
      <a:srgbClr val="8EB603"/>
    </a:accent3>
    <a:accent4>
      <a:srgbClr val="113E15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8EC5BA"/>
    </a:accent1>
    <a:accent2>
      <a:srgbClr val="A0CDC1"/>
    </a:accent2>
    <a:accent3>
      <a:srgbClr val="8EB603"/>
    </a:accent3>
    <a:accent4>
      <a:srgbClr val="113E15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8EC5BA"/>
    </a:accent1>
    <a:accent2>
      <a:srgbClr val="A0CDC1"/>
    </a:accent2>
    <a:accent3>
      <a:srgbClr val="8EB603"/>
    </a:accent3>
    <a:accent4>
      <a:srgbClr val="113E15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8EC5BA"/>
    </a:accent1>
    <a:accent2>
      <a:srgbClr val="A0CDC1"/>
    </a:accent2>
    <a:accent3>
      <a:srgbClr val="8EB603"/>
    </a:accent3>
    <a:accent4>
      <a:srgbClr val="113E15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8EC5BA"/>
    </a:accent1>
    <a:accent2>
      <a:srgbClr val="A0CDC1"/>
    </a:accent2>
    <a:accent3>
      <a:srgbClr val="8EB603"/>
    </a:accent3>
    <a:accent4>
      <a:srgbClr val="113E15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8EC5BA"/>
    </a:accent1>
    <a:accent2>
      <a:srgbClr val="A0CDC1"/>
    </a:accent2>
    <a:accent3>
      <a:srgbClr val="8EB603"/>
    </a:accent3>
    <a:accent4>
      <a:srgbClr val="113E15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8EC5BA"/>
    </a:accent1>
    <a:accent2>
      <a:srgbClr val="A0CDC1"/>
    </a:accent2>
    <a:accent3>
      <a:srgbClr val="8EB603"/>
    </a:accent3>
    <a:accent4>
      <a:srgbClr val="113E15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8EC5BA"/>
    </a:accent1>
    <a:accent2>
      <a:srgbClr val="A0CDC1"/>
    </a:accent2>
    <a:accent3>
      <a:srgbClr val="8EB603"/>
    </a:accent3>
    <a:accent4>
      <a:srgbClr val="113E15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</Words>
  <Application>Microsoft Office PowerPoint</Application>
  <PresentationFormat>宽屏</PresentationFormat>
  <Paragraphs>91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微软雅黑</vt:lpstr>
      <vt:lpstr>宋体</vt:lpstr>
      <vt:lpstr>包图简圆体</vt:lpstr>
      <vt:lpstr>Arial</vt:lpstr>
      <vt:lpstr>Calibri</vt:lpstr>
      <vt:lpstr>Cambria Math</vt:lpstr>
      <vt:lpstr>Georgia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清新绿色欧美风ppt模板</dc:title>
  <dc:creator/>
  <cp:keywords>www.1ppt.com</cp:keywords>
  <dc:description>www.1ppt.com</dc:description>
  <cp:lastModifiedBy/>
  <cp:revision>7</cp:revision>
  <dcterms:created xsi:type="dcterms:W3CDTF">2018-03-01T02:03:00Z</dcterms:created>
  <dcterms:modified xsi:type="dcterms:W3CDTF">2021-11-14T12:32:51Z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